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4368" r:id="rId2"/>
    <p:sldId id="4500" r:id="rId3"/>
    <p:sldId id="4370" r:id="rId4"/>
    <p:sldId id="4589" r:id="rId5"/>
    <p:sldId id="274" r:id="rId6"/>
    <p:sldId id="4479" r:id="rId7"/>
    <p:sldId id="4488" r:id="rId8"/>
    <p:sldId id="4586" r:id="rId9"/>
    <p:sldId id="4584" r:id="rId10"/>
    <p:sldId id="4494" r:id="rId11"/>
    <p:sldId id="4595" r:id="rId12"/>
    <p:sldId id="4591" r:id="rId13"/>
    <p:sldId id="4596" r:id="rId14"/>
    <p:sldId id="4592" r:id="rId15"/>
    <p:sldId id="4597" r:id="rId16"/>
    <p:sldId id="4593" r:id="rId17"/>
    <p:sldId id="4598" r:id="rId18"/>
    <p:sldId id="4594" r:id="rId19"/>
    <p:sldId id="4489" r:id="rId20"/>
    <p:sldId id="4587" r:id="rId21"/>
    <p:sldId id="4588" r:id="rId22"/>
    <p:sldId id="4590" r:id="rId23"/>
    <p:sldId id="4490" r:id="rId24"/>
  </p:sldIdLst>
  <p:sldSz cx="12192000" cy="6858000"/>
  <p:notesSz cx="6858000" cy="9144000"/>
  <p:embeddedFontLst>
    <p:embeddedFont>
      <p:font typeface="Futura BdCn BT" panose="020B0706020204020204" pitchFamily="34" charset="0"/>
      <p:regular r:id="rId25"/>
    </p:embeddedFont>
    <p:embeddedFont>
      <p:font typeface="Futura CondensedLight" panose="020B0506000000000000" pitchFamily="34" charset="0"/>
      <p:regular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39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43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248191" y="5723262"/>
            <a:ext cx="3585983" cy="342967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2991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248191" y="5723262"/>
            <a:ext cx="3585983" cy="342967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45117" y="2148210"/>
            <a:ext cx="5671481" cy="2546151"/>
          </a:xfrm>
        </p:spPr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06135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40023" y="493015"/>
            <a:ext cx="8733493" cy="58823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73395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40023" y="493015"/>
            <a:ext cx="8733493" cy="58823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61502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40023" y="493015"/>
            <a:ext cx="8733493" cy="58823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29383" y="896267"/>
            <a:ext cx="2310640" cy="106507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49571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40577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35768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05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FAB16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FAB16F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FAB16F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AB16F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AB16F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FAB16F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A141A5-5344-4BA6-A474-BACA18BDB8D3}"/>
              </a:ext>
            </a:extLst>
          </p:cNvPr>
          <p:cNvSpPr txBox="1"/>
          <p:nvPr/>
        </p:nvSpPr>
        <p:spPr>
          <a:xfrm>
            <a:off x="3061855" y="2028616"/>
            <a:ext cx="60682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WELCOME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CondensedLight" panose="020B0506000000000000" pitchFamily="34" charset="0"/>
                <a:ea typeface="+mn-ea"/>
                <a:cs typeface="+mn-cs"/>
              </a:rPr>
              <a:t>WE ARE GLAD YOU ARE HERE</a:t>
            </a:r>
          </a:p>
        </p:txBody>
      </p:sp>
    </p:spTree>
    <p:extLst>
      <p:ext uri="{BB962C8B-B14F-4D97-AF65-F5344CB8AC3E}">
        <p14:creationId xmlns:p14="http://schemas.microsoft.com/office/powerpoint/2010/main" val="326648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tx1"/>
                </a:solidFill>
                <a:latin typeface="Futura CondensedLight" panose="020B0506000000000000" pitchFamily="34" charset="0"/>
              </a:rPr>
              <a:t>Is Not Boastful</a:t>
            </a:r>
          </a:p>
          <a:p>
            <a:r>
              <a:rPr lang="en-US" sz="5400" b="1" dirty="0" err="1">
                <a:solidFill>
                  <a:schemeClr val="tx1"/>
                </a:solidFill>
                <a:latin typeface="Futura CondensedLight" panose="020B0506000000000000" pitchFamily="34" charset="0"/>
              </a:rPr>
              <a:t>Jms</a:t>
            </a: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. 3:14, 4:16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Gal. 6:13-14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3475891" y="164125"/>
            <a:ext cx="80976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DOES NOT PARADE ITSELF</a:t>
            </a:r>
          </a:p>
        </p:txBody>
      </p:sp>
    </p:spTree>
    <p:extLst>
      <p:ext uri="{BB962C8B-B14F-4D97-AF65-F5344CB8AC3E}">
        <p14:creationId xmlns:p14="http://schemas.microsoft.com/office/powerpoint/2010/main" val="130820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…Does Not Parade Itself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…Is Not Puffed Up</a:t>
            </a:r>
          </a:p>
          <a:p>
            <a:pPr marL="1143000" indent="-1143000" algn="l">
              <a:buAutoNum type="arabicPeriod"/>
            </a:pPr>
            <a:endParaRPr lang="en-US" sz="5400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  <a:p>
            <a:pPr marL="1143000" indent="-1143000" algn="l">
              <a:buAutoNum type="arabicPeriod"/>
            </a:pPr>
            <a:endParaRPr lang="en-US" sz="5400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  <a:p>
            <a:pPr marL="1143000" indent="-1143000" algn="l">
              <a:buAutoNum type="arabicPeriod"/>
            </a:pPr>
            <a:endParaRPr lang="en-US" sz="5400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3941571" y="154698"/>
            <a:ext cx="6530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AGAPE LOVE…</a:t>
            </a:r>
          </a:p>
        </p:txBody>
      </p:sp>
    </p:spTree>
    <p:extLst>
      <p:ext uri="{BB962C8B-B14F-4D97-AF65-F5344CB8AC3E}">
        <p14:creationId xmlns:p14="http://schemas.microsoft.com/office/powerpoint/2010/main" val="931033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tx1"/>
                </a:solidFill>
                <a:latin typeface="Futura CondensedLight" panose="020B0506000000000000" pitchFamily="34" charset="0"/>
              </a:rPr>
              <a:t>Is Not Prideful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1 Cor. 8:1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Prov. 16:18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3475891" y="164125"/>
            <a:ext cx="80976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EE7BC"/>
                </a:solidFill>
                <a:latin typeface="Futura BdCn BT" panose="020B0706020204020204" pitchFamily="34" charset="0"/>
              </a:rPr>
              <a:t>IS NOT PUFFED UP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EE7BC"/>
              </a:solidFill>
              <a:effectLst/>
              <a:uLnTx/>
              <a:uFillTx/>
              <a:latin typeface="Futura BdCn BT" panose="020B0706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81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…Does Not Parade Itself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…Is Not Puffed Up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…Does Not Behave Rudely</a:t>
            </a:r>
          </a:p>
          <a:p>
            <a:pPr marL="1143000" indent="-1143000" algn="l">
              <a:buAutoNum type="arabicPeriod"/>
            </a:pPr>
            <a:endParaRPr lang="en-US" sz="5400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  <a:p>
            <a:pPr marL="1143000" indent="-1143000" algn="l">
              <a:buAutoNum type="arabicPeriod"/>
            </a:pPr>
            <a:endParaRPr lang="en-US" sz="5400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3941571" y="154698"/>
            <a:ext cx="6530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AGAPE LOVE…</a:t>
            </a:r>
          </a:p>
        </p:txBody>
      </p:sp>
    </p:spTree>
    <p:extLst>
      <p:ext uri="{BB962C8B-B14F-4D97-AF65-F5344CB8AC3E}">
        <p14:creationId xmlns:p14="http://schemas.microsoft.com/office/powerpoint/2010/main" val="1812027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tx1"/>
                </a:solidFill>
                <a:latin typeface="Futura CondensedLight" panose="020B0506000000000000" pitchFamily="34" charset="0"/>
              </a:rPr>
              <a:t>Does Not Dishonor Others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Rom. 13:13-14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Jude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2947153" y="135845"/>
            <a:ext cx="851923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DOES NOT BEHAVE RUDELY</a:t>
            </a:r>
          </a:p>
        </p:txBody>
      </p:sp>
    </p:spTree>
    <p:extLst>
      <p:ext uri="{BB962C8B-B14F-4D97-AF65-F5344CB8AC3E}">
        <p14:creationId xmlns:p14="http://schemas.microsoft.com/office/powerpoint/2010/main" val="2220146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…Does Not Parade Itself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…Is Not Puffed Up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…Does Not Behave Rudely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…Does Not Seek Its Own</a:t>
            </a:r>
          </a:p>
          <a:p>
            <a:pPr marL="1143000" indent="-1143000" algn="l">
              <a:buAutoNum type="arabicPeriod"/>
            </a:pPr>
            <a:endParaRPr lang="en-US" sz="5400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3941571" y="154698"/>
            <a:ext cx="6530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AGAPE LOVE…</a:t>
            </a:r>
          </a:p>
        </p:txBody>
      </p:sp>
    </p:spTree>
    <p:extLst>
      <p:ext uri="{BB962C8B-B14F-4D97-AF65-F5344CB8AC3E}">
        <p14:creationId xmlns:p14="http://schemas.microsoft.com/office/powerpoint/2010/main" val="4171388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tx1"/>
                </a:solidFill>
                <a:latin typeface="Futura CondensedLight" panose="020B0506000000000000" pitchFamily="34" charset="0"/>
              </a:rPr>
              <a:t>Is Not Selfish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1 Cor. 10:24</a:t>
            </a:r>
          </a:p>
          <a:p>
            <a:r>
              <a:rPr lang="en-US" sz="5400" b="1" dirty="0" err="1">
                <a:solidFill>
                  <a:schemeClr val="tx1"/>
                </a:solidFill>
                <a:latin typeface="Futura CondensedLight" panose="020B0506000000000000" pitchFamily="34" charset="0"/>
              </a:rPr>
              <a:t>Phili</a:t>
            </a: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. 2:4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2947153" y="135845"/>
            <a:ext cx="851923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DOES NOT </a:t>
            </a:r>
            <a:r>
              <a:rPr lang="en-US" sz="6600" dirty="0">
                <a:solidFill>
                  <a:srgbClr val="FEE7BC"/>
                </a:solidFill>
                <a:latin typeface="Futura BdCn BT" panose="020B0706020204020204" pitchFamily="34" charset="0"/>
              </a:rPr>
              <a:t>SEEK ITS OWN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EE7BC"/>
              </a:solidFill>
              <a:effectLst/>
              <a:uLnTx/>
              <a:uFillTx/>
              <a:latin typeface="Futura BdCn BT" panose="020B0706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774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 lnSpcReduction="10000"/>
          </a:bodyPr>
          <a:lstStyle/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…Does Not Parade Itself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…Is Not Puffed Up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…Does Not Behave Rudely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…Does Not Seek Its Own</a:t>
            </a:r>
          </a:p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…Is Not Provoked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3941571" y="154698"/>
            <a:ext cx="6530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AGAPE LOVE…</a:t>
            </a:r>
          </a:p>
        </p:txBody>
      </p:sp>
    </p:spTree>
    <p:extLst>
      <p:ext uri="{BB962C8B-B14F-4D97-AF65-F5344CB8AC3E}">
        <p14:creationId xmlns:p14="http://schemas.microsoft.com/office/powerpoint/2010/main" val="162476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tx1"/>
                </a:solidFill>
                <a:latin typeface="Futura CondensedLight" panose="020B0506000000000000" pitchFamily="34" charset="0"/>
              </a:rPr>
              <a:t>PAROXUNETAI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= to be upset, irritated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Acts 17:16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2947153" y="135845"/>
            <a:ext cx="851923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EE7BC"/>
                </a:solidFill>
                <a:latin typeface="Futura BdCn BT" panose="020B0706020204020204" pitchFamily="34" charset="0"/>
              </a:rPr>
              <a:t>IS NOT PROVOKED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EE7BC"/>
              </a:solidFill>
              <a:effectLst/>
              <a:uLnTx/>
              <a:uFillTx/>
              <a:latin typeface="Futura BdCn BT" panose="020B0706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924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2988297" y="1536174"/>
            <a:ext cx="82201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CondensedLight" panose="020B0506000000000000" pitchFamily="34" charset="0"/>
                <a:ea typeface="+mn-ea"/>
                <a:cs typeface="+mn-cs"/>
              </a:rPr>
              <a:t>AM I SHOWING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AGAPE 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CondensedLight" panose="020B0506000000000000" pitchFamily="34" charset="0"/>
                <a:ea typeface="+mn-ea"/>
                <a:cs typeface="+mn-cs"/>
              </a:rPr>
              <a:t>TO ALL?</a:t>
            </a:r>
          </a:p>
        </p:txBody>
      </p:sp>
    </p:spTree>
    <p:extLst>
      <p:ext uri="{BB962C8B-B14F-4D97-AF65-F5344CB8AC3E}">
        <p14:creationId xmlns:p14="http://schemas.microsoft.com/office/powerpoint/2010/main" val="412946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SONGS OF PRAISE</a:t>
            </a:r>
          </a:p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TO GOD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THE LORD’S SUPPER</a:t>
            </a:r>
          </a:p>
          <a:p>
            <a:r>
              <a:rPr lang="en-US" sz="5400" dirty="0">
                <a:solidFill>
                  <a:schemeClr val="tx1"/>
                </a:solidFill>
                <a:latin typeface="Futura CondensedLight" panose="020B0506000000000000" pitchFamily="34" charset="0"/>
              </a:rPr>
              <a:t>ACTS 20:7</a:t>
            </a:r>
          </a:p>
        </p:txBody>
      </p:sp>
    </p:spTree>
    <p:extLst>
      <p:ext uri="{BB962C8B-B14F-4D97-AF65-F5344CB8AC3E}">
        <p14:creationId xmlns:p14="http://schemas.microsoft.com/office/powerpoint/2010/main" val="3947796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CLOSING</a:t>
            </a:r>
          </a:p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875051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SONGS OF PRAISE</a:t>
            </a:r>
          </a:p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TO GOD</a:t>
            </a:r>
          </a:p>
        </p:txBody>
      </p:sp>
    </p:spTree>
    <p:extLst>
      <p:ext uri="{BB962C8B-B14F-4D97-AF65-F5344CB8AC3E}">
        <p14:creationId xmlns:p14="http://schemas.microsoft.com/office/powerpoint/2010/main" val="2504982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TONIGHT:</a:t>
            </a:r>
          </a:p>
          <a:p>
            <a:r>
              <a:rPr lang="en-US" sz="6600" b="1" dirty="0">
                <a:solidFill>
                  <a:srgbClr val="FEE7BC"/>
                </a:solidFill>
                <a:latin typeface="Futura BdCn BT" panose="020B0706020204020204" pitchFamily="34" charset="0"/>
              </a:rPr>
              <a:t>MEN’S MEETING</a:t>
            </a:r>
          </a:p>
          <a:p>
            <a:r>
              <a:rPr lang="en-US" sz="60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WEDNESDAY:</a:t>
            </a:r>
          </a:p>
          <a:p>
            <a:r>
              <a:rPr lang="en-US" sz="6600" dirty="0">
                <a:solidFill>
                  <a:srgbClr val="FEE7BC"/>
                </a:solidFill>
                <a:latin typeface="Futura BdCn BT" panose="020B0706020204020204" pitchFamily="34" charset="0"/>
              </a:rPr>
              <a:t>WORSHIP &amp; BIBLE CLASSES</a:t>
            </a:r>
            <a:endParaRPr lang="en-US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4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OPENING</a:t>
            </a:r>
          </a:p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387831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SONGS OF PRAISE</a:t>
            </a:r>
          </a:p>
          <a:p>
            <a:r>
              <a:rPr lang="en-US" sz="8000" dirty="0">
                <a:solidFill>
                  <a:srgbClr val="FEE7BC"/>
                </a:solidFill>
                <a:latin typeface="Futura BdCn BT" panose="020B0706020204020204" pitchFamily="34" charset="0"/>
              </a:rPr>
              <a:t>TO GOD</a:t>
            </a:r>
          </a:p>
        </p:txBody>
      </p:sp>
    </p:spTree>
    <p:extLst>
      <p:ext uri="{BB962C8B-B14F-4D97-AF65-F5344CB8AC3E}">
        <p14:creationId xmlns:p14="http://schemas.microsoft.com/office/powerpoint/2010/main" val="48072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A141A5-5344-4BA6-A474-BACA18BDB8D3}"/>
              </a:ext>
            </a:extLst>
          </p:cNvPr>
          <p:cNvSpPr txBox="1"/>
          <p:nvPr/>
        </p:nvSpPr>
        <p:spPr>
          <a:xfrm>
            <a:off x="4057135" y="2013228"/>
            <a:ext cx="407773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STAND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CondensedLight" panose="020B0506000000000000" pitchFamily="34" charset="0"/>
                <a:ea typeface="+mn-ea"/>
                <a:cs typeface="+mn-cs"/>
              </a:rPr>
              <a:t>IN THE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CondensedLight" panose="020B0506000000000000" pitchFamily="34" charset="0"/>
                <a:ea typeface="+mn-ea"/>
                <a:cs typeface="+mn-cs"/>
              </a:rPr>
              <a:t>LOVE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CondensedLight" panose="020B0506000000000000" pitchFamily="34" charset="0"/>
                <a:ea typeface="+mn-ea"/>
                <a:cs typeface="+mn-cs"/>
              </a:rPr>
              <a:t> OF GOD</a:t>
            </a:r>
          </a:p>
        </p:txBody>
      </p:sp>
    </p:spTree>
    <p:extLst>
      <p:ext uri="{BB962C8B-B14F-4D97-AF65-F5344CB8AC3E}">
        <p14:creationId xmlns:p14="http://schemas.microsoft.com/office/powerpoint/2010/main" val="161704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B7A23F-C1F4-4E8A-B5E8-E383DF693240}"/>
              </a:ext>
            </a:extLst>
          </p:cNvPr>
          <p:cNvSpPr txBox="1"/>
          <p:nvPr/>
        </p:nvSpPr>
        <p:spPr>
          <a:xfrm>
            <a:off x="4057135" y="2013228"/>
            <a:ext cx="407773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AGAPE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CondensedLight" panose="020B0506000000000000" pitchFamily="34" charset="0"/>
                <a:ea typeface="+mn-ea"/>
                <a:cs typeface="+mn-cs"/>
              </a:rPr>
              <a:t>ἀγάπη</a:t>
            </a:r>
          </a:p>
        </p:txBody>
      </p:sp>
    </p:spTree>
    <p:extLst>
      <p:ext uri="{BB962C8B-B14F-4D97-AF65-F5344CB8AC3E}">
        <p14:creationId xmlns:p14="http://schemas.microsoft.com/office/powerpoint/2010/main" val="109680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= selfless, universal love for all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Rom. 5:6-8</a:t>
            </a:r>
          </a:p>
          <a:p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1 Jn. 4:9-10,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4159555" y="154698"/>
            <a:ext cx="60944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AGAPE LOVE</a:t>
            </a:r>
          </a:p>
        </p:txBody>
      </p:sp>
    </p:spTree>
    <p:extLst>
      <p:ext uri="{BB962C8B-B14F-4D97-AF65-F5344CB8AC3E}">
        <p14:creationId xmlns:p14="http://schemas.microsoft.com/office/powerpoint/2010/main" val="363004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/>
          <a:lstStyle/>
          <a:p>
            <a:pPr algn="l"/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1. It Is NOT An Emotion</a:t>
            </a:r>
          </a:p>
          <a:p>
            <a:pPr algn="l"/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2. It Is NOT An Option</a:t>
            </a:r>
          </a:p>
          <a:p>
            <a:pPr algn="l"/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3. It Will NOT Occur By Accident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4159555" y="154698"/>
            <a:ext cx="60944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3 Key Facts:</a:t>
            </a:r>
          </a:p>
        </p:txBody>
      </p:sp>
    </p:spTree>
    <p:extLst>
      <p:ext uri="{BB962C8B-B14F-4D97-AF65-F5344CB8AC3E}">
        <p14:creationId xmlns:p14="http://schemas.microsoft.com/office/powerpoint/2010/main" val="166703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40023" y="1687398"/>
            <a:ext cx="8733493" cy="4688004"/>
          </a:xfrm>
        </p:spPr>
        <p:txBody>
          <a:bodyPr>
            <a:normAutofit/>
          </a:bodyPr>
          <a:lstStyle/>
          <a:p>
            <a:pPr marL="1143000" indent="-1143000" algn="l">
              <a:buAutoNum type="arabicPeriod"/>
            </a:pPr>
            <a:r>
              <a:rPr lang="en-US" sz="5400" b="1" dirty="0">
                <a:solidFill>
                  <a:schemeClr val="tx1"/>
                </a:solidFill>
                <a:latin typeface="Futura CondensedLight" panose="020B0506000000000000" pitchFamily="34" charset="0"/>
              </a:rPr>
              <a:t>…Does Not Parade Itself</a:t>
            </a:r>
          </a:p>
          <a:p>
            <a:pPr marL="1143000" indent="-1143000" algn="l">
              <a:buAutoNum type="arabicPeriod"/>
            </a:pPr>
            <a:endParaRPr lang="en-US" sz="5400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  <a:p>
            <a:pPr marL="1143000" indent="-1143000" algn="l">
              <a:buAutoNum type="arabicPeriod"/>
            </a:pPr>
            <a:endParaRPr lang="en-US" sz="5400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  <a:p>
            <a:pPr marL="1143000" indent="-1143000" algn="l">
              <a:buAutoNum type="arabicPeriod"/>
            </a:pPr>
            <a:endParaRPr lang="en-US" sz="5400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  <a:p>
            <a:pPr marL="1143000" indent="-1143000" algn="l">
              <a:buAutoNum type="arabicPeriod"/>
            </a:pPr>
            <a:endParaRPr lang="en-US" sz="5400" b="1" dirty="0">
              <a:solidFill>
                <a:schemeClr val="tx1"/>
              </a:solidFill>
              <a:latin typeface="Futura CondensedLight" panose="020B0506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20691-BA91-4957-B115-0981084948B9}"/>
              </a:ext>
            </a:extLst>
          </p:cNvPr>
          <p:cNvSpPr txBox="1"/>
          <p:nvPr/>
        </p:nvSpPr>
        <p:spPr>
          <a:xfrm>
            <a:off x="3941571" y="154698"/>
            <a:ext cx="6530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EE7BC"/>
                </a:solidFill>
                <a:effectLst/>
                <a:uLnTx/>
                <a:uFillTx/>
                <a:latin typeface="Futura BdCn BT" panose="020B0706020204020204" pitchFamily="34" charset="0"/>
                <a:ea typeface="+mn-ea"/>
                <a:cs typeface="+mn-cs"/>
              </a:rPr>
              <a:t>AGAPE LOVE…</a:t>
            </a:r>
          </a:p>
        </p:txBody>
      </p:sp>
    </p:spTree>
    <p:extLst>
      <p:ext uri="{BB962C8B-B14F-4D97-AF65-F5344CB8AC3E}">
        <p14:creationId xmlns:p14="http://schemas.microsoft.com/office/powerpoint/2010/main" val="22958854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261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Futura BdCn BT</vt:lpstr>
      <vt:lpstr>Trebuchet MS</vt:lpstr>
      <vt:lpstr>Futura CondensedLight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10</cp:revision>
  <dcterms:created xsi:type="dcterms:W3CDTF">2021-12-12T04:04:42Z</dcterms:created>
  <dcterms:modified xsi:type="dcterms:W3CDTF">2021-12-12T04:59:18Z</dcterms:modified>
</cp:coreProperties>
</file>