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3403" r:id="rId2"/>
    <p:sldId id="3398" r:id="rId3"/>
    <p:sldId id="3399" r:id="rId4"/>
    <p:sldId id="3523" r:id="rId5"/>
    <p:sldId id="3557" r:id="rId6"/>
    <p:sldId id="3769" r:id="rId7"/>
    <p:sldId id="3772" r:id="rId8"/>
    <p:sldId id="3753" r:id="rId9"/>
    <p:sldId id="3778" r:id="rId10"/>
    <p:sldId id="3779" r:id="rId11"/>
    <p:sldId id="3780" r:id="rId12"/>
    <p:sldId id="3777" r:id="rId13"/>
    <p:sldId id="3782" r:id="rId14"/>
    <p:sldId id="3781" r:id="rId15"/>
    <p:sldId id="3775" r:id="rId16"/>
    <p:sldId id="3773" r:id="rId17"/>
    <p:sldId id="3783" r:id="rId18"/>
    <p:sldId id="3784" r:id="rId19"/>
    <p:sldId id="3776" r:id="rId20"/>
    <p:sldId id="3785" r:id="rId21"/>
    <p:sldId id="3786" r:id="rId22"/>
    <p:sldId id="3734" r:id="rId23"/>
    <p:sldId id="3524" r:id="rId24"/>
    <p:sldId id="3522" r:id="rId25"/>
    <p:sldId id="3400" r:id="rId26"/>
    <p:sldId id="3525" r:id="rId27"/>
    <p:sldId id="3521" r:id="rId28"/>
  </p:sldIdLst>
  <p:sldSz cx="12192000" cy="6858000"/>
  <p:notesSz cx="6858000" cy="9144000"/>
  <p:embeddedFontLst>
    <p:embeddedFont>
      <p:font typeface="BigNoodleTitling" panose="02000708030402040100" pitchFamily="2" charset="0"/>
      <p:regular r:id="rId29"/>
      <p:italic r:id="rId30"/>
    </p:embeddedFont>
    <p:embeddedFont>
      <p:font typeface="Trebuchet MS" panose="020B0603020202020204" pitchFamily="34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5C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58" y="5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5967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39051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259808" y="6110306"/>
            <a:ext cx="5642208" cy="294140"/>
          </a:xfrm>
        </p:spPr>
        <p:txBody>
          <a:bodyPr anchor="ctr"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105796" y="1990553"/>
            <a:ext cx="5905145" cy="2749153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934050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18050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044564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475357"/>
            <a:ext cx="10949099" cy="388207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4621179" y="4572648"/>
            <a:ext cx="2944051" cy="143862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276551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30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18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169836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15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85" indent="0">
              <a:buNone/>
              <a:defRPr/>
            </a:lvl2pPr>
            <a:lvl3pPr marL="1219170" indent="0">
              <a:buFont typeface="Arial"/>
              <a:buNone/>
              <a:defRPr/>
            </a:lvl3pPr>
            <a:lvl4pPr marL="1828754" indent="0">
              <a:buFont typeface="Arial"/>
              <a:buNone/>
              <a:defRPr/>
            </a:lvl4pPr>
            <a:lvl5pPr marL="2438339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2241889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5719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333642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333642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4E8E93-B4BB-879B-2C0B-6B588AAAF452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333642"/>
                    </a:gs>
                    <a:gs pos="48000">
                      <a:srgbClr val="333642"/>
                    </a:gs>
                    <a:gs pos="100000">
                      <a:srgbClr val="333642">
                        <a:alpha val="0"/>
                      </a:srgbClr>
                    </a:gs>
                  </a:gsLst>
                  <a:lin ang="16200000" scaled="1"/>
                  <a:tileRect/>
                </a:gra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WELCOME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2D5153-3A64-8FC8-0D08-BD983D366FE8}"/>
              </a:ext>
            </a:extLst>
          </p:cNvPr>
          <p:cNvSpPr txBox="1">
            <a:spLocks/>
          </p:cNvSpPr>
          <p:nvPr/>
        </p:nvSpPr>
        <p:spPr>
          <a:xfrm>
            <a:off x="0" y="5352887"/>
            <a:ext cx="12192000" cy="938591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400" b="0" i="1" u="none" strike="noStrike" kern="1200" cap="none" spc="0" normalizeH="0" baseline="0" noProof="0" dirty="0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To the Wheeler church of C</a:t>
            </a:r>
            <a:r>
              <a:rPr kumimoji="0" lang="en-US" sz="6400" b="0" i="1" u="none" strike="noStrike" kern="1200" cap="none" spc="0" normalizeH="0" baseline="0" noProof="0" dirty="0" err="1">
                <a:ln>
                  <a:noFill/>
                </a:ln>
                <a:solidFill>
                  <a:srgbClr val="C7B381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hrist</a:t>
            </a:r>
            <a:endParaRPr kumimoji="0" lang="en-US" sz="6400" b="0" i="1" u="none" strike="noStrike" kern="1200" cap="none" spc="0" normalizeH="0" baseline="0" noProof="0" dirty="0">
              <a:ln>
                <a:noFill/>
              </a:ln>
              <a:solidFill>
                <a:srgbClr val="C7B381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696241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447473" y="232800"/>
            <a:ext cx="11157625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BigNoodleTitling" panose="02000708030402040100" pitchFamily="2" charset="0"/>
              </a:rPr>
              <a:t>“A Sabbath’s journey could be no longer than 2,000 cubits (3,000 feet) from one’s house. However, if you were to set up a temporary dwelling (by pitching a tent, leaving a meal, etc.) you could travel another Sabbath’s journey from there.”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2067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447473" y="232800"/>
            <a:ext cx="11157625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BigNoodleTitling" panose="02000708030402040100" pitchFamily="2" charset="0"/>
              </a:rPr>
              <a:t>“A Sabbath’s “burden” was the weight of “a dried fig.”   If a person were to twice lift the weight of half a dried fig so as to transport it from one place to another and thus combining the action into one, that would also constitute a sin and a Sabbath desecration.”</a:t>
            </a:r>
            <a:endParaRPr kumimoji="0" lang="en-US" sz="40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28378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IN THE FIELDS (V. 1-8)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Pharisees are: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Inconsistent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SABBATH CONTROVERSIES</a:t>
            </a:r>
          </a:p>
        </p:txBody>
      </p:sp>
    </p:spTree>
    <p:extLst>
      <p:ext uri="{BB962C8B-B14F-4D97-AF65-F5344CB8AC3E}">
        <p14:creationId xmlns:p14="http://schemas.microsoft.com/office/powerpoint/2010/main" val="385210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IN THE FIELDS (V. 1-8)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Pharisees are: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Inconsistent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Ignorant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SABBATH CONTROVERSIES</a:t>
            </a:r>
          </a:p>
        </p:txBody>
      </p:sp>
    </p:spTree>
    <p:extLst>
      <p:ext uri="{BB962C8B-B14F-4D97-AF65-F5344CB8AC3E}">
        <p14:creationId xmlns:p14="http://schemas.microsoft.com/office/powerpoint/2010/main" val="92862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IN THE FIELDS (V. 1-8)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Pharisees are: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Inconsistent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Ignorant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arrogant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SABBATH CONTROVERSIES</a:t>
            </a:r>
          </a:p>
        </p:txBody>
      </p:sp>
    </p:spTree>
    <p:extLst>
      <p:ext uri="{BB962C8B-B14F-4D97-AF65-F5344CB8AC3E}">
        <p14:creationId xmlns:p14="http://schemas.microsoft.com/office/powerpoint/2010/main" val="247493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IN THE FIELDS (V. 1-8)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Jesus is: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consistent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diligent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humble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SABBATH CONTROVERSIES</a:t>
            </a:r>
          </a:p>
        </p:txBody>
      </p:sp>
    </p:spTree>
    <p:extLst>
      <p:ext uri="{BB962C8B-B14F-4D97-AF65-F5344CB8AC3E}">
        <p14:creationId xmlns:p14="http://schemas.microsoft.com/office/powerpoint/2010/main" val="2157966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IN THE SYNAGOGUE (V. </a:t>
            </a:r>
            <a:r>
              <a:rPr lang="en-US" sz="4000" u="sng" dirty="0">
                <a:solidFill>
                  <a:prstClr val="black"/>
                </a:solidFill>
                <a:latin typeface="BigNoodleTitling" panose="02000708030402040100" pitchFamily="2" charset="0"/>
              </a:rPr>
              <a:t>9-13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)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SABBATH CONTROVERSIES</a:t>
            </a:r>
          </a:p>
        </p:txBody>
      </p:sp>
    </p:spTree>
    <p:extLst>
      <p:ext uri="{BB962C8B-B14F-4D97-AF65-F5344CB8AC3E}">
        <p14:creationId xmlns:p14="http://schemas.microsoft.com/office/powerpoint/2010/main" val="3468457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IN THE SYNAGOGUE (V. </a:t>
            </a:r>
            <a:r>
              <a:rPr lang="en-US" sz="4000" u="sng" dirty="0">
                <a:solidFill>
                  <a:prstClr val="black"/>
                </a:solidFill>
                <a:latin typeface="BigNoodleTitling" panose="02000708030402040100" pitchFamily="2" charset="0"/>
              </a:rPr>
              <a:t>9-13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)</a:t>
            </a:r>
          </a:p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BigNoodleTitling" panose="02000708030402040100" pitchFamily="2" charset="0"/>
              </a:rPr>
              <a:t>Pharisees were blind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SABBATH CONTROVERSIES</a:t>
            </a:r>
          </a:p>
        </p:txBody>
      </p:sp>
    </p:spTree>
    <p:extLst>
      <p:ext uri="{BB962C8B-B14F-4D97-AF65-F5344CB8AC3E}">
        <p14:creationId xmlns:p14="http://schemas.microsoft.com/office/powerpoint/2010/main" val="3486267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IN THE SYNAGOGUE (V. </a:t>
            </a:r>
            <a:r>
              <a:rPr lang="en-US" sz="4000" u="sng" dirty="0">
                <a:solidFill>
                  <a:prstClr val="black"/>
                </a:solidFill>
                <a:latin typeface="BigNoodleTitling" panose="02000708030402040100" pitchFamily="2" charset="0"/>
              </a:rPr>
              <a:t>9-13</a:t>
            </a: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)</a:t>
            </a:r>
          </a:p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BigNoodleTitling" panose="02000708030402040100" pitchFamily="2" charset="0"/>
              </a:rPr>
              <a:t>Pharisees were blind</a:t>
            </a:r>
          </a:p>
          <a:p>
            <a:pPr marL="0" marR="0" lvl="1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Jesus enlightens them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SABBATH CONTROVERSIES</a:t>
            </a:r>
          </a:p>
        </p:txBody>
      </p:sp>
    </p:spTree>
    <p:extLst>
      <p:ext uri="{BB962C8B-B14F-4D97-AF65-F5344CB8AC3E}">
        <p14:creationId xmlns:p14="http://schemas.microsoft.com/office/powerpoint/2010/main" val="2397702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1. We must see the signs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u="sng" dirty="0">
                <a:solidFill>
                  <a:prstClr val="black"/>
                </a:solidFill>
                <a:latin typeface="BigNoodleTitling" panose="02000708030402040100" pitchFamily="2" charset="0"/>
              </a:rPr>
              <a:t>Lessons learned</a:t>
            </a:r>
            <a:endParaRPr kumimoji="0" lang="en-US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698228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588893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1. We must see the signs</a:t>
            </a:r>
          </a:p>
          <a:p>
            <a:pPr marL="0" marR="0" lvl="1" indent="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2. We must know the law of </a:t>
            </a: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C</a:t>
            </a:r>
            <a:r>
              <a:rPr kumimoji="0" lang="en-US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hrist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u="sng" dirty="0">
                <a:solidFill>
                  <a:prstClr val="black"/>
                </a:solidFill>
                <a:latin typeface="BigNoodleTitling" panose="02000708030402040100" pitchFamily="2" charset="0"/>
              </a:rPr>
              <a:t>Lessons learned</a:t>
            </a:r>
            <a:endParaRPr kumimoji="0" lang="en-US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477013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3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1. We must see the signs</a:t>
            </a:r>
          </a:p>
          <a:p>
            <a:pPr marL="0" marR="0" lvl="1" indent="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2. We must know the law of </a:t>
            </a: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C</a:t>
            </a:r>
            <a:r>
              <a:rPr kumimoji="0" lang="en-US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hrist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0" marR="0" lvl="1" indent="0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3. We must discern between tradition of men &amp; law of </a:t>
            </a:r>
            <a:r>
              <a:rPr kumimoji="0" lang="en-US" sz="3600" b="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christ</a:t>
            </a:r>
            <a:endParaRPr kumimoji="0" lang="en-US" sz="3600" b="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i="1" u="sng" dirty="0">
                <a:solidFill>
                  <a:prstClr val="black"/>
                </a:solidFill>
                <a:latin typeface="BigNoodleTitling" panose="02000708030402040100" pitchFamily="2" charset="0"/>
              </a:rPr>
              <a:t>Lessons learned</a:t>
            </a:r>
            <a:endParaRPr kumimoji="0" lang="en-US" sz="4800" b="0" i="1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664296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068045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are </a:t>
            </a:r>
            <a:r>
              <a:rPr kumimoji="0" lang="en-US" sz="6600" b="1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you</a:t>
            </a:r>
            <a:r>
              <a:rPr lang="en-US" sz="6600" i="1" dirty="0">
                <a:solidFill>
                  <a:prstClr val="black"/>
                </a:solidFill>
                <a:latin typeface="BigNoodleTitling" panose="02000708030402040100" pitchFamily="2" charset="0"/>
              </a:rPr>
              <a:t> </a:t>
            </a: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Forsaking god’s commands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for your own traditions?</a:t>
            </a:r>
          </a:p>
        </p:txBody>
      </p:sp>
    </p:spTree>
    <p:extLst>
      <p:ext uri="{BB962C8B-B14F-4D97-AF65-F5344CB8AC3E}">
        <p14:creationId xmlns:p14="http://schemas.microsoft.com/office/powerpoint/2010/main" val="17231881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5407902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931160" y="1919552"/>
            <a:ext cx="6329680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lord’s supper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Acts 20:7</a:t>
            </a:r>
          </a:p>
        </p:txBody>
      </p:sp>
    </p:spTree>
    <p:extLst>
      <p:ext uri="{BB962C8B-B14F-4D97-AF65-F5344CB8AC3E}">
        <p14:creationId xmlns:p14="http://schemas.microsoft.com/office/powerpoint/2010/main" val="292739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closing PRAYER</a:t>
            </a:r>
          </a:p>
        </p:txBody>
      </p:sp>
    </p:spTree>
    <p:extLst>
      <p:ext uri="{BB962C8B-B14F-4D97-AF65-F5344CB8AC3E}">
        <p14:creationId xmlns:p14="http://schemas.microsoft.com/office/powerpoint/2010/main" val="2575408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35221790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1228892"/>
            <a:ext cx="12192000" cy="3457407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j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4E7C0-691A-A1CF-F9D6-2D388605EB4E}"/>
              </a:ext>
            </a:extLst>
          </p:cNvPr>
          <p:cNvSpPr txBox="1"/>
          <p:nvPr/>
        </p:nvSpPr>
        <p:spPr>
          <a:xfrm>
            <a:off x="2057746" y="0"/>
            <a:ext cx="8076507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TUESDAY</a:t>
            </a:r>
          </a:p>
          <a:p>
            <a:pPr algn="ctr" defTabSz="1219170"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Biblically equipped</a:t>
            </a:r>
          </a:p>
          <a:p>
            <a:pPr algn="ctr" defTabSz="1219170"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with noble minds @ 6: 00</a:t>
            </a:r>
            <a:endParaRPr kumimoji="0" lang="en-US" sz="48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Wednesday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Worship &amp; Bible classes @ 6:30</a:t>
            </a:r>
            <a:endParaRPr kumimoji="0" lang="en-US" sz="5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igNoodleTitling" panose="020007080304020401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8654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3620366" y="1919552"/>
            <a:ext cx="495126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OPENING PRAYER</a:t>
            </a:r>
          </a:p>
        </p:txBody>
      </p:sp>
    </p:spTree>
    <p:extLst>
      <p:ext uri="{BB962C8B-B14F-4D97-AF65-F5344CB8AC3E}">
        <p14:creationId xmlns:p14="http://schemas.microsoft.com/office/powerpoint/2010/main" val="1846100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Songs of praise to God</a:t>
            </a:r>
          </a:p>
        </p:txBody>
      </p:sp>
    </p:spTree>
    <p:extLst>
      <p:ext uri="{BB962C8B-B14F-4D97-AF65-F5344CB8AC3E}">
        <p14:creationId xmlns:p14="http://schemas.microsoft.com/office/powerpoint/2010/main" val="4037164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The sabbath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832655" y="2847415"/>
            <a:ext cx="7596448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“Made for man”</a:t>
            </a:r>
          </a:p>
        </p:txBody>
      </p:sp>
    </p:spTree>
    <p:extLst>
      <p:ext uri="{BB962C8B-B14F-4D97-AF65-F5344CB8AC3E}">
        <p14:creationId xmlns:p14="http://schemas.microsoft.com/office/powerpoint/2010/main" val="2710422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633274" y="904009"/>
            <a:ext cx="10925453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Rest – Deut. 5:13-14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Remembrance – Deut. 5:15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Restraint – Lev. 16:31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Reliance – Ex. 16:29</a:t>
            </a:r>
          </a:p>
          <a:p>
            <a:pPr marL="0" marR="0" lvl="1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Righteousness – ex. 20:8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633273" y="0"/>
            <a:ext cx="10925454" cy="9040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Its purposes</a:t>
            </a:r>
          </a:p>
        </p:txBody>
      </p:sp>
    </p:spTree>
    <p:extLst>
      <p:ext uri="{BB962C8B-B14F-4D97-AF65-F5344CB8AC3E}">
        <p14:creationId xmlns:p14="http://schemas.microsoft.com/office/powerpoint/2010/main" val="411269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0" y="679848"/>
            <a:ext cx="12192000" cy="2749153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Who is </a:t>
            </a:r>
            <a:r>
              <a:rPr lang="en-US" sz="16533" i="1" dirty="0">
                <a:solidFill>
                  <a:prstClr val="black"/>
                </a:solidFill>
                <a:latin typeface="BigNoodleTitling" panose="02000708030402040100" pitchFamily="2" charset="0"/>
              </a:rPr>
              <a:t>J</a:t>
            </a:r>
            <a:r>
              <a:rPr kumimoji="0" lang="en-US" sz="16533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esus</a:t>
            </a:r>
            <a:r>
              <a:rPr kumimoji="0" lang="en-US" sz="16533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?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37C3E19-64E5-5F4D-2F64-3CE9B5DCF24B}"/>
              </a:ext>
            </a:extLst>
          </p:cNvPr>
          <p:cNvSpPr txBox="1">
            <a:spLocks/>
          </p:cNvSpPr>
          <p:nvPr/>
        </p:nvSpPr>
        <p:spPr>
          <a:xfrm>
            <a:off x="2548647" y="2847415"/>
            <a:ext cx="7880456" cy="1509448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srgbClr val="C85C42"/>
                </a:solidFill>
                <a:effectLst/>
                <a:uLnTx/>
                <a:uFillTx/>
                <a:latin typeface="BigNoodleTitling" panose="02000708030402040100" pitchFamily="2" charset="0"/>
                <a:ea typeface="+mj-ea"/>
              </a:rPr>
              <a:t>“Lord of the sabbath”</a:t>
            </a:r>
          </a:p>
        </p:txBody>
      </p:sp>
    </p:spTree>
    <p:extLst>
      <p:ext uri="{BB962C8B-B14F-4D97-AF65-F5344CB8AC3E}">
        <p14:creationId xmlns:p14="http://schemas.microsoft.com/office/powerpoint/2010/main" val="4856101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447473" y="232800"/>
            <a:ext cx="11157625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“There were 5 types of interdictions laid down by the Jews:</a:t>
            </a:r>
          </a:p>
          <a:p>
            <a:pPr marL="0" marR="0" lvl="1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1.  those specifically forbidden in the scriptures,</a:t>
            </a:r>
          </a:p>
          <a:p>
            <a:pPr marL="0" marR="0" lvl="1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2.  those supposedly forbidden in the scriptures,</a:t>
            </a:r>
          </a:p>
          <a:p>
            <a:pPr marL="0" marR="0" lvl="1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3.  things forbidden because they might lead to a transgression of the Biblical command,</a:t>
            </a:r>
          </a:p>
          <a:p>
            <a:pPr marL="0" marR="0" lvl="1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4.  actions that are similar to the kinds of labor supposed to be forbidden in the Bible,…</a:t>
            </a:r>
          </a:p>
          <a:p>
            <a:pPr marL="0" marR="0" lvl="1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5.  actions that are regarded as incompatible with the honor due to the Sabbath.”</a:t>
            </a:r>
          </a:p>
        </p:txBody>
      </p:sp>
    </p:spTree>
    <p:extLst>
      <p:ext uri="{BB962C8B-B14F-4D97-AF65-F5344CB8AC3E}">
        <p14:creationId xmlns:p14="http://schemas.microsoft.com/office/powerpoint/2010/main" val="2375399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9927D-4DD5-60F4-69DC-7536483902BD}"/>
              </a:ext>
            </a:extLst>
          </p:cNvPr>
          <p:cNvSpPr txBox="1">
            <a:spLocks/>
          </p:cNvSpPr>
          <p:nvPr/>
        </p:nvSpPr>
        <p:spPr>
          <a:xfrm>
            <a:off x="447473" y="232800"/>
            <a:ext cx="11157625" cy="3431357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333642"/>
                </a:solidFill>
                <a:latin typeface="+mj-lt"/>
                <a:ea typeface="+mj-ea"/>
                <a:cs typeface="Adelle-Regular"/>
              </a:defRPr>
            </a:lvl1pPr>
          </a:lstStyle>
          <a:p>
            <a:pPr marL="0" marR="0" lvl="1" indent="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BigNoodleTitling" panose="02000708030402040100" pitchFamily="2" charset="0"/>
              </a:rPr>
              <a:t>“</a:t>
            </a: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the scribes formulated 39 rules can be placed into 4 categories:</a:t>
            </a:r>
          </a:p>
          <a:p>
            <a:pPr marL="514350" marR="0" lvl="1" indent="-51435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(1-11) the preparation of bread;</a:t>
            </a:r>
          </a:p>
          <a:p>
            <a:pPr marL="514350" marR="0" lvl="1" indent="-51435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(12-24) manners of dress;</a:t>
            </a:r>
          </a:p>
          <a:p>
            <a:pPr marL="514350" marR="0" lvl="1" indent="-51435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(25-33) writing; and</a:t>
            </a:r>
          </a:p>
          <a:p>
            <a:pPr marL="514350" marR="0" lvl="1" indent="-514350" algn="just" defTabSz="121917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igNoodleTitling" panose="02000708030402040100" pitchFamily="2" charset="0"/>
                <a:ea typeface="+mn-ea"/>
                <a:cs typeface="+mn-cs"/>
              </a:rPr>
              <a:t>(34-39) work necessary for a private house.”</a:t>
            </a:r>
          </a:p>
        </p:txBody>
      </p:sp>
    </p:spTree>
    <p:extLst>
      <p:ext uri="{BB962C8B-B14F-4D97-AF65-F5344CB8AC3E}">
        <p14:creationId xmlns:p14="http://schemas.microsoft.com/office/powerpoint/2010/main" val="333966152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500</Words>
  <Application>Microsoft Office PowerPoint</Application>
  <PresentationFormat>Widescreen</PresentationFormat>
  <Paragraphs>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Trebuchet MS</vt:lpstr>
      <vt:lpstr>BigNoodleTitling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Wheeler church of Christ</dc:creator>
  <cp:lastModifiedBy>Wheeler church of Christ</cp:lastModifiedBy>
  <cp:revision>9</cp:revision>
  <dcterms:created xsi:type="dcterms:W3CDTF">2023-03-16T16:33:47Z</dcterms:created>
  <dcterms:modified xsi:type="dcterms:W3CDTF">2023-03-19T22:34:41Z</dcterms:modified>
</cp:coreProperties>
</file>