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sldIdLst>
    <p:sldId id="3403" r:id="rId3"/>
    <p:sldId id="3398" r:id="rId4"/>
    <p:sldId id="3399" r:id="rId5"/>
    <p:sldId id="3523" r:id="rId6"/>
    <p:sldId id="3509" r:id="rId7"/>
    <p:sldId id="4024" r:id="rId8"/>
    <p:sldId id="258" r:id="rId9"/>
    <p:sldId id="3789" r:id="rId10"/>
    <p:sldId id="4025" r:id="rId11"/>
    <p:sldId id="4026" r:id="rId12"/>
    <p:sldId id="4027" r:id="rId13"/>
    <p:sldId id="4028" r:id="rId14"/>
    <p:sldId id="4029" r:id="rId15"/>
    <p:sldId id="4030" r:id="rId16"/>
    <p:sldId id="4038" r:id="rId17"/>
    <p:sldId id="4033" r:id="rId18"/>
    <p:sldId id="4034" r:id="rId19"/>
    <p:sldId id="4035" r:id="rId20"/>
    <p:sldId id="4031" r:id="rId21"/>
    <p:sldId id="4036" r:id="rId22"/>
    <p:sldId id="4037" r:id="rId23"/>
    <p:sldId id="3524" r:id="rId24"/>
    <p:sldId id="3522" r:id="rId25"/>
    <p:sldId id="3400" r:id="rId26"/>
    <p:sldId id="3525" r:id="rId27"/>
    <p:sldId id="3521" r:id="rId28"/>
  </p:sldIdLst>
  <p:sldSz cx="12192000" cy="6858000"/>
  <p:notesSz cx="6858000" cy="9144000"/>
  <p:embeddedFontLst>
    <p:embeddedFont>
      <p:font typeface="BigNoodleTitling" panose="02000708030402040100" pitchFamily="2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sablanca" panose="02000500000000000000" pitchFamily="2" charset="0"/>
      <p:regular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Javanese Text" panose="02000000000000000000" pitchFamily="2" charset="0"/>
      <p:regular r:id="rId40"/>
    </p:embeddedFont>
    <p:embeddedFont>
      <p:font typeface="LHF Farango BETA" panose="02000503020000020004" pitchFamily="2" charset="0"/>
      <p:regular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21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58989" y="5082689"/>
            <a:ext cx="5675496" cy="4847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1768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58989" y="5082689"/>
            <a:ext cx="5675496" cy="48471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73333" y="1673546"/>
            <a:ext cx="8447200" cy="214445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4959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28251"/>
            <a:ext cx="10941785" cy="4759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273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28251"/>
            <a:ext cx="10941785" cy="4759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2717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28251"/>
            <a:ext cx="10941785" cy="4759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4566" y="5274095"/>
            <a:ext cx="3560325" cy="899311"/>
          </a:xfrm>
        </p:spPr>
        <p:txBody>
          <a:bodyPr>
            <a:noAutofit/>
          </a:bodyPr>
          <a:lstStyle>
            <a:lvl1pPr>
              <a:defRPr sz="37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7882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90" y="561829"/>
            <a:ext cx="10960809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3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42949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78352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243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1873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9741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9393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606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80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9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2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AE498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AE498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AE498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E498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E498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E498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Fulfills Prophecies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Isa. 6:9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Zech. 7:11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12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Why Parables?</a:t>
            </a:r>
          </a:p>
        </p:txBody>
      </p:sp>
    </p:spTree>
    <p:extLst>
      <p:ext uri="{BB962C8B-B14F-4D97-AF65-F5344CB8AC3E}">
        <p14:creationId xmlns:p14="http://schemas.microsoft.com/office/powerpoint/2010/main" val="65414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 Sower, The Seed, &amp; The Soils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13:3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9, 18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23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Parables</a:t>
            </a:r>
          </a:p>
        </p:txBody>
      </p:sp>
    </p:spTree>
    <p:extLst>
      <p:ext uri="{BB962C8B-B14F-4D97-AF65-F5344CB8AC3E}">
        <p14:creationId xmlns:p14="http://schemas.microsoft.com/office/powerpoint/2010/main" val="339090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 Wheat &amp; The Tares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13:24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30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Parables</a:t>
            </a:r>
          </a:p>
        </p:txBody>
      </p:sp>
    </p:spTree>
    <p:extLst>
      <p:ext uri="{BB962C8B-B14F-4D97-AF65-F5344CB8AC3E}">
        <p14:creationId xmlns:p14="http://schemas.microsoft.com/office/powerpoint/2010/main" val="421236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 Mustard Seed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13:31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32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Parables</a:t>
            </a:r>
          </a:p>
        </p:txBody>
      </p:sp>
    </p:spTree>
    <p:extLst>
      <p:ext uri="{BB962C8B-B14F-4D97-AF65-F5344CB8AC3E}">
        <p14:creationId xmlns:p14="http://schemas.microsoft.com/office/powerpoint/2010/main" val="6153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427705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is Hard Work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Sowing &amp; Reaping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2 Tim. 2:6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81695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There Is Work For All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Sowing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9679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There Is Work For All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Sowing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Watering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54058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There Is Work For All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Sowing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Watering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Harvesting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415899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378308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Requires Patience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 13:24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30, 31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32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 err="1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Jms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. 5:7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59352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0"/>
            <a:ext cx="11360075" cy="4512657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u="sng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Kingdom Farming Requires Trust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13:31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32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1 Cor. 3:6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Philemon 22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Rom. 1:16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42534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940340" y="739302"/>
            <a:ext cx="10311319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4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Are You Laboring For God?</a:t>
            </a:r>
          </a:p>
        </p:txBody>
      </p:sp>
    </p:spTree>
    <p:extLst>
      <p:ext uri="{BB962C8B-B14F-4D97-AF65-F5344CB8AC3E}">
        <p14:creationId xmlns:p14="http://schemas.microsoft.com/office/powerpoint/2010/main" val="26607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632298" y="0"/>
            <a:ext cx="10671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TUESDAY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Biblically equipped with noble minds @ 6 PM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“tools for deeper bible study”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BE8EF9-ADB1-808E-6491-A89878EF4ACE}"/>
              </a:ext>
            </a:extLst>
          </p:cNvPr>
          <p:cNvSpPr/>
          <p:nvPr/>
        </p:nvSpPr>
        <p:spPr>
          <a:xfrm>
            <a:off x="0" y="603315"/>
            <a:ext cx="12192000" cy="6206276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 teaching sections: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5-7 – kingdom people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10 – kingdom purpose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13 – kingdom priority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18 – kingdom principles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23-25 – kingdom pending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jesus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teach?</a:t>
            </a:r>
          </a:p>
        </p:txBody>
      </p:sp>
    </p:spTree>
    <p:extLst>
      <p:ext uri="{BB962C8B-B14F-4D97-AF65-F5344CB8AC3E}">
        <p14:creationId xmlns:p14="http://schemas.microsoft.com/office/powerpoint/2010/main" val="134348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BE8EF9-ADB1-808E-6491-A89878EF4ACE}"/>
              </a:ext>
            </a:extLst>
          </p:cNvPr>
          <p:cNvSpPr/>
          <p:nvPr/>
        </p:nvSpPr>
        <p:spPr>
          <a:xfrm>
            <a:off x="0" y="603315"/>
            <a:ext cx="12192000" cy="6206276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18C376-4F88-370D-FC35-54E09323C3B7}"/>
              </a:ext>
            </a:extLst>
          </p:cNvPr>
          <p:cNvSpPr/>
          <p:nvPr/>
        </p:nvSpPr>
        <p:spPr>
          <a:xfrm>
            <a:off x="1554481" y="3512371"/>
            <a:ext cx="4023360" cy="537882"/>
          </a:xfrm>
          <a:prstGeom prst="roundRect">
            <a:avLst/>
          </a:prstGeom>
          <a:solidFill>
            <a:srgbClr val="C68A66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 teaching sections: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5-7 – kingdom people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10 – kingdom purpose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13 – kingdom priority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18 – kingdom principles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23-25 – kingdom pending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What did </a:t>
            </a:r>
            <a:r>
              <a:rPr kumimoji="0" lang="en-US" sz="7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jesus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teach?</a:t>
            </a:r>
          </a:p>
        </p:txBody>
      </p:sp>
    </p:spTree>
    <p:extLst>
      <p:ext uri="{BB962C8B-B14F-4D97-AF65-F5344CB8AC3E}">
        <p14:creationId xmlns:p14="http://schemas.microsoft.com/office/powerpoint/2010/main" val="12707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3038583" y="1592221"/>
            <a:ext cx="9153415" cy="21444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7200" dirty="0"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FARMING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58252" y="1203018"/>
            <a:ext cx="5675496" cy="1785641"/>
          </a:xfrm>
        </p:spPr>
        <p:txBody>
          <a:bodyPr>
            <a:noAutofit/>
          </a:bodyPr>
          <a:lstStyle/>
          <a:p>
            <a:r>
              <a:rPr lang="en-US" sz="8000" dirty="0">
                <a:latin typeface="Casablanca" panose="02000500000000000000" pitchFamily="2" charset="0"/>
              </a:rPr>
              <a:t>Kingdom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1"/>
            <a:ext cx="11360075" cy="214445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13:11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Javanese Text" panose="02000000000000000000" pitchFamily="2" charset="0"/>
              </a:rPr>
              <a:t>-</a:t>
            </a: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17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Why Parables?</a:t>
            </a:r>
          </a:p>
        </p:txBody>
      </p:sp>
    </p:spTree>
    <p:extLst>
      <p:ext uri="{BB962C8B-B14F-4D97-AF65-F5344CB8AC3E}">
        <p14:creationId xmlns:p14="http://schemas.microsoft.com/office/powerpoint/2010/main" val="402353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B7C647-59FB-F560-DE44-72E91EB7227C}"/>
              </a:ext>
            </a:extLst>
          </p:cNvPr>
          <p:cNvSpPr/>
          <p:nvPr/>
        </p:nvSpPr>
        <p:spPr>
          <a:xfrm>
            <a:off x="0" y="1109932"/>
            <a:ext cx="12192000" cy="5699659"/>
          </a:xfrm>
          <a:prstGeom prst="roundRect">
            <a:avLst/>
          </a:prstGeom>
          <a:gradFill>
            <a:gsLst>
              <a:gs pos="0">
                <a:srgbClr val="EECB79">
                  <a:alpha val="70000"/>
                </a:srgbClr>
              </a:gs>
              <a:gs pos="50000">
                <a:srgbClr val="EECB79">
                  <a:alpha val="65000"/>
                </a:srgbClr>
              </a:gs>
              <a:gs pos="100000">
                <a:srgbClr val="EECB79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8B1209-FDD9-A35D-4CEE-03687DF9FA74}"/>
              </a:ext>
            </a:extLst>
          </p:cNvPr>
          <p:cNvSpPr txBox="1">
            <a:spLocks/>
          </p:cNvSpPr>
          <p:nvPr/>
        </p:nvSpPr>
        <p:spPr>
          <a:xfrm>
            <a:off x="415960" y="1693591"/>
            <a:ext cx="11360075" cy="41721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Revealed to True Seekers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&amp; Hidden from Unwilling</a:t>
            </a:r>
          </a:p>
          <a:p>
            <a:pPr defTabSz="1219170">
              <a:lnSpc>
                <a:spcPct val="150000"/>
              </a:lnSpc>
            </a:pPr>
            <a:r>
              <a:rPr lang="en-US" sz="4000" spc="300" dirty="0">
                <a:solidFill>
                  <a:schemeClr val="bg1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Matt. 5:6, 7:7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8586D-FD12-6BBC-54F9-2723D383768B}"/>
              </a:ext>
            </a:extLst>
          </p:cNvPr>
          <p:cNvSpPr txBox="1">
            <a:spLocks/>
          </p:cNvSpPr>
          <p:nvPr/>
        </p:nvSpPr>
        <p:spPr>
          <a:xfrm>
            <a:off x="1519291" y="-1"/>
            <a:ext cx="9153415" cy="127095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AE498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800" dirty="0">
                <a:solidFill>
                  <a:srgbClr val="EECB79"/>
                </a:solidFill>
                <a:effectLst>
                  <a:outerShdw blurRad="38100" dist="50800" dir="2700000" algn="tl" rotWithShape="0">
                    <a:srgbClr val="76421A"/>
                  </a:outerShdw>
                </a:effectLst>
                <a:latin typeface="LHF Farango BETA" panose="02000503020000020004" pitchFamily="2" charset="0"/>
              </a:rPr>
              <a:t>Why Parables?</a:t>
            </a:r>
          </a:p>
        </p:txBody>
      </p:sp>
    </p:spTree>
    <p:extLst>
      <p:ext uri="{BB962C8B-B14F-4D97-AF65-F5344CB8AC3E}">
        <p14:creationId xmlns:p14="http://schemas.microsoft.com/office/powerpoint/2010/main" val="32049015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272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Trebuchet MS</vt:lpstr>
      <vt:lpstr>Javanese Text</vt:lpstr>
      <vt:lpstr>Georgia</vt:lpstr>
      <vt:lpstr>Calibri</vt:lpstr>
      <vt:lpstr>Casablanca</vt:lpstr>
      <vt:lpstr>LHF Farango BETA</vt:lpstr>
      <vt:lpstr>BigNoodleTitling</vt:lpstr>
      <vt:lpstr>Arial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16</cp:revision>
  <dcterms:created xsi:type="dcterms:W3CDTF">2023-03-26T01:24:54Z</dcterms:created>
  <dcterms:modified xsi:type="dcterms:W3CDTF">2023-03-26T21:00:52Z</dcterms:modified>
</cp:coreProperties>
</file>