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9" r:id="rId2"/>
  </p:sldMasterIdLst>
  <p:sldIdLst>
    <p:sldId id="3403" r:id="rId3"/>
    <p:sldId id="3398" r:id="rId4"/>
    <p:sldId id="3399" r:id="rId5"/>
    <p:sldId id="3523" r:id="rId6"/>
    <p:sldId id="4024" r:id="rId7"/>
    <p:sldId id="258" r:id="rId8"/>
    <p:sldId id="263" r:id="rId9"/>
    <p:sldId id="4025" r:id="rId10"/>
    <p:sldId id="4029" r:id="rId11"/>
    <p:sldId id="4030" r:id="rId12"/>
    <p:sldId id="4028" r:id="rId13"/>
    <p:sldId id="4033" r:id="rId14"/>
    <p:sldId id="4034" r:id="rId15"/>
    <p:sldId id="4035" r:id="rId16"/>
    <p:sldId id="4026" r:id="rId17"/>
    <p:sldId id="4027" r:id="rId18"/>
    <p:sldId id="3524" r:id="rId19"/>
    <p:sldId id="3522" r:id="rId20"/>
    <p:sldId id="3400" r:id="rId21"/>
    <p:sldId id="3525" r:id="rId22"/>
    <p:sldId id="3521" r:id="rId23"/>
  </p:sldIdLst>
  <p:sldSz cx="12192000" cy="6858000"/>
  <p:notesSz cx="6858000" cy="9144000"/>
  <p:embeddedFontLst>
    <p:embeddedFont>
      <p:font typeface="BigNoodleTitling" panose="02000708030402040100" pitchFamily="2" charset="0"/>
      <p:regular r:id="rId24"/>
      <p:italic r:id="rId25"/>
    </p:embeddedFon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50" d="100"/>
          <a:sy n="50" d="100"/>
        </p:scale>
        <p:origin x="-6"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1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594995" y="5659773"/>
            <a:ext cx="7035567" cy="178964"/>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260621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594995" y="5659773"/>
            <a:ext cx="7035567" cy="178964"/>
          </a:xfrm>
        </p:spPr>
        <p:txBody>
          <a:bodyPr anchor="ct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1208015" y="2091654"/>
            <a:ext cx="9597005" cy="1409351"/>
          </a:xfrm>
        </p:spPr>
        <p:txBody>
          <a:bodyPr/>
          <a:lstStyle/>
          <a:p>
            <a:r>
              <a:rPr lang="en-US" dirty="0"/>
              <a:t>Add Your Title</a:t>
            </a:r>
          </a:p>
        </p:txBody>
      </p:sp>
    </p:spTree>
    <p:extLst>
      <p:ext uri="{BB962C8B-B14F-4D97-AF65-F5344CB8AC3E}">
        <p14:creationId xmlns:p14="http://schemas.microsoft.com/office/powerpoint/2010/main" val="314599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4417" y="2628551"/>
            <a:ext cx="10949099" cy="267329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80479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4417" y="2628551"/>
            <a:ext cx="10949099" cy="267329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82675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2628551"/>
            <a:ext cx="10949099" cy="267329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2583809" y="1442907"/>
            <a:ext cx="6912528" cy="1040236"/>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175458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24424" y="5288338"/>
            <a:ext cx="10956913" cy="1059647"/>
          </a:xfrm>
        </p:spPr>
        <p:txBody>
          <a:bodyPr>
            <a:normAutofit/>
          </a:bodyPr>
          <a:lstStyle>
            <a:lvl1pPr>
              <a:defRPr sz="1867" baseline="0"/>
            </a:lvl1pPr>
          </a:lstStyle>
          <a:p>
            <a:pPr lvl="0"/>
            <a:r>
              <a:rPr lang="en-US" dirty="0"/>
              <a:t>Add Verse Here</a:t>
            </a:r>
          </a:p>
        </p:txBody>
      </p:sp>
      <p:sp>
        <p:nvSpPr>
          <p:cNvPr id="4" name="Text Placeholder 6"/>
          <p:cNvSpPr>
            <a:spLocks noGrp="1"/>
          </p:cNvSpPr>
          <p:nvPr>
            <p:ph type="body" sz="quarter" idx="10" hasCustomPrompt="1"/>
          </p:nvPr>
        </p:nvSpPr>
        <p:spPr>
          <a:xfrm>
            <a:off x="624423" y="2371289"/>
            <a:ext cx="10948031" cy="261995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277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624422" y="2371289"/>
            <a:ext cx="10959244" cy="3976695"/>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273968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32083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3105796" y="1990553"/>
            <a:ext cx="5905145" cy="2749153"/>
          </a:xfrm>
        </p:spPr>
        <p:txBody>
          <a:bodyPr/>
          <a:lstStyle/>
          <a:p>
            <a:r>
              <a:rPr lang="en-US" dirty="0"/>
              <a:t>Add Your Title</a:t>
            </a:r>
          </a:p>
        </p:txBody>
      </p:sp>
    </p:spTree>
    <p:extLst>
      <p:ext uri="{BB962C8B-B14F-4D97-AF65-F5344CB8AC3E}">
        <p14:creationId xmlns:p14="http://schemas.microsoft.com/office/powerpoint/2010/main" val="35401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77753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45029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621179" y="4572648"/>
            <a:ext cx="2944051" cy="1438624"/>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218190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3338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128609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73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8.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6687492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rgbClr val="333642"/>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333642"/>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333642"/>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4/11/2023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76314823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1219170" rtl="0" eaLnBrk="1" latinLnBrk="0" hangingPunct="1">
        <a:spcBef>
          <a:spcPct val="0"/>
        </a:spcBef>
        <a:buNone/>
        <a:defRPr sz="5867" kern="1200">
          <a:solidFill>
            <a:srgbClr val="E8F2EF"/>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959E9B"/>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959E9B"/>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959E9B"/>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959E9B"/>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959E9B"/>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4E8E93-B4BB-879B-2C0B-6B588AAAF452}"/>
              </a:ext>
            </a:extLst>
          </p:cNvPr>
          <p:cNvSpPr txBox="1">
            <a:spLocks/>
          </p:cNvSpPr>
          <p:nvPr/>
        </p:nvSpPr>
        <p:spPr>
          <a:xfrm>
            <a:off x="0" y="679848"/>
            <a:ext cx="12192000" cy="2749153"/>
          </a:xfrm>
          <a:prstGeom prst="rect">
            <a:avLst/>
          </a:prstGeom>
        </p:spPr>
        <p:txBody>
          <a:bodyP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16533" b="0" i="1" u="none" strike="noStrike" kern="1200" cap="none" spc="0" normalizeH="0" baseline="0" noProof="0" dirty="0">
                <a:ln>
                  <a:noFill/>
                </a:ln>
                <a:gradFill flip="none" rotWithShape="1">
                  <a:gsLst>
                    <a:gs pos="0">
                      <a:srgbClr val="333642"/>
                    </a:gs>
                    <a:gs pos="48000">
                      <a:srgbClr val="333642"/>
                    </a:gs>
                    <a:gs pos="100000">
                      <a:srgbClr val="333642">
                        <a:alpha val="0"/>
                      </a:srgbClr>
                    </a:gs>
                  </a:gsLst>
                  <a:lin ang="16200000" scaled="1"/>
                  <a:tileRect/>
                </a:gradFill>
                <a:effectLst/>
                <a:uLnTx/>
                <a:uFillTx/>
                <a:latin typeface="BigNoodleTitling" panose="02000708030402040100" pitchFamily="2" charset="0"/>
                <a:ea typeface="+mj-ea"/>
              </a:rPr>
              <a:t>WELCOME</a:t>
            </a:r>
          </a:p>
        </p:txBody>
      </p:sp>
      <p:sp>
        <p:nvSpPr>
          <p:cNvPr id="2" name="Title 1">
            <a:extLst>
              <a:ext uri="{FF2B5EF4-FFF2-40B4-BE49-F238E27FC236}">
                <a16:creationId xmlns:a16="http://schemas.microsoft.com/office/drawing/2014/main" id="{802D5153-3A64-8FC8-0D08-BD983D366FE8}"/>
              </a:ext>
            </a:extLst>
          </p:cNvPr>
          <p:cNvSpPr txBox="1">
            <a:spLocks/>
          </p:cNvSpPr>
          <p:nvPr/>
        </p:nvSpPr>
        <p:spPr>
          <a:xfrm>
            <a:off x="0" y="5352887"/>
            <a:ext cx="12192000" cy="938591"/>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rPr>
              <a:t>To the Wheeler church of C</a:t>
            </a:r>
            <a:r>
              <a:rPr kumimoji="0" lang="en-US" sz="6400" b="0" i="1" u="none" strike="noStrike" kern="1200" cap="none" spc="0" normalizeH="0" baseline="0" noProof="0" dirty="0" err="1">
                <a:ln>
                  <a:noFill/>
                </a:ln>
                <a:solidFill>
                  <a:srgbClr val="C7B381"/>
                </a:solidFill>
                <a:effectLst/>
                <a:uLnTx/>
                <a:uFillTx/>
                <a:latin typeface="BigNoodleTitling" panose="02000708030402040100" pitchFamily="2" charset="0"/>
                <a:ea typeface="+mj-ea"/>
              </a:rPr>
              <a:t>hrist</a:t>
            </a:r>
            <a:endPar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276962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FULFILLMENT:</a:t>
            </a:r>
          </a:p>
          <a:p>
            <a:r>
              <a:rPr lang="it-IT" sz="3200" dirty="0">
                <a:solidFill>
                  <a:srgbClr val="08283A"/>
                </a:solidFill>
              </a:rPr>
              <a:t>Epiphanes = Manifest One</a:t>
            </a:r>
          </a:p>
          <a:p>
            <a:r>
              <a:rPr lang="en-US" sz="3200" dirty="0">
                <a:solidFill>
                  <a:srgbClr val="08283A"/>
                </a:solidFill>
              </a:rPr>
              <a:t>“King Antiochus. God Manifest, Bearing Victory”</a:t>
            </a:r>
            <a:endParaRPr lang="it-IT" sz="3200" dirty="0">
              <a:solidFill>
                <a:srgbClr val="08283A"/>
              </a:solidFill>
            </a:endParaRP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151527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FULFILLMENT:</a:t>
            </a:r>
          </a:p>
          <a:p>
            <a:r>
              <a:rPr lang="it-IT" sz="3200" dirty="0">
                <a:solidFill>
                  <a:srgbClr val="08283A"/>
                </a:solidFill>
              </a:rPr>
              <a:t>1 Macc. 1:31-35, 54-61</a:t>
            </a:r>
          </a:p>
          <a:p>
            <a:r>
              <a:rPr lang="it-IT" sz="3200" dirty="0">
                <a:solidFill>
                  <a:srgbClr val="08283A"/>
                </a:solidFill>
              </a:rPr>
              <a:t>2 Macc. 5:24-26, 6:2ff</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237789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5941828-F6CF-B5BF-D5B9-8FAEAC555742}"/>
              </a:ext>
            </a:extLst>
          </p:cNvPr>
          <p:cNvSpPr/>
          <p:nvPr/>
        </p:nvSpPr>
        <p:spPr>
          <a:xfrm>
            <a:off x="0" y="1640541"/>
            <a:ext cx="12192000" cy="5169050"/>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3"/>
          </p:nvPr>
        </p:nvSpPr>
        <p:spPr>
          <a:xfrm>
            <a:off x="616378" y="2226833"/>
            <a:ext cx="10959244" cy="3711387"/>
          </a:xfrm>
        </p:spPr>
        <p:txBody>
          <a:bodyPr>
            <a:noAutofit/>
          </a:bodyPr>
          <a:lstStyle/>
          <a:p>
            <a:pPr algn="just"/>
            <a:r>
              <a:rPr lang="en-US" sz="2800" b="1" dirty="0">
                <a:solidFill>
                  <a:srgbClr val="071D2B"/>
                </a:solidFill>
              </a:rPr>
              <a:t>“Pretending to come in peace, they attacked the city on the Sabbath, in full knowledge that orthodox Jews would not fight on their holy day, and slaughtered many of its inhabitants (1 </a:t>
            </a:r>
            <a:r>
              <a:rPr lang="en-US" sz="2800" b="1" dirty="0" err="1">
                <a:solidFill>
                  <a:srgbClr val="071D2B"/>
                </a:solidFill>
              </a:rPr>
              <a:t>Macc</a:t>
            </a:r>
            <a:r>
              <a:rPr lang="en-US" sz="2800" b="1" dirty="0">
                <a:solidFill>
                  <a:srgbClr val="071D2B"/>
                </a:solidFill>
              </a:rPr>
              <a:t> 1:31-35, 2 </a:t>
            </a:r>
            <a:r>
              <a:rPr lang="en-US" sz="2800" b="1" dirty="0" err="1">
                <a:solidFill>
                  <a:srgbClr val="071D2B"/>
                </a:solidFill>
              </a:rPr>
              <a:t>Macc</a:t>
            </a:r>
            <a:r>
              <a:rPr lang="en-US" sz="2800" b="1" dirty="0">
                <a:solidFill>
                  <a:srgbClr val="071D2B"/>
                </a:solidFill>
              </a:rPr>
              <a:t> 5:24-26, and predicted in Dan 11:31a). They took many women and children captive as slaves, then plundered and burned the city, and pulled down its walls.</a:t>
            </a:r>
            <a:endParaRPr lang="it-IT" sz="2800" b="1" dirty="0">
              <a:solidFill>
                <a:srgbClr val="071D2B"/>
              </a:solidFill>
            </a:endParaRP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dirty="0"/>
              <a:t>“The Abomination of Desolation”</a:t>
            </a:r>
          </a:p>
        </p:txBody>
      </p:sp>
    </p:spTree>
    <p:extLst>
      <p:ext uri="{BB962C8B-B14F-4D97-AF65-F5344CB8AC3E}">
        <p14:creationId xmlns:p14="http://schemas.microsoft.com/office/powerpoint/2010/main" val="23724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5941828-F6CF-B5BF-D5B9-8FAEAC555742}"/>
              </a:ext>
            </a:extLst>
          </p:cNvPr>
          <p:cNvSpPr/>
          <p:nvPr/>
        </p:nvSpPr>
        <p:spPr>
          <a:xfrm>
            <a:off x="0" y="1640540"/>
            <a:ext cx="12192000" cy="580375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3"/>
          </p:nvPr>
        </p:nvSpPr>
        <p:spPr>
          <a:xfrm>
            <a:off x="616378" y="2226833"/>
            <a:ext cx="10959244" cy="4399878"/>
          </a:xfrm>
        </p:spPr>
        <p:txBody>
          <a:bodyPr>
            <a:noAutofit/>
          </a:bodyPr>
          <a:lstStyle/>
          <a:p>
            <a:pPr algn="just"/>
            <a:r>
              <a:rPr lang="en-US" sz="2400" b="1" dirty="0">
                <a:solidFill>
                  <a:srgbClr val="071D2B"/>
                </a:solidFill>
              </a:rPr>
              <a:t>“He made a decree forbidding Jews from following the laws of their ancestors, …Observance of the Sabbath, sacrifices, yearly festivals and circumcision of male infants was made illegal. He ordered that copies of the Torah should be destroyed. Under penalty of death, Jews were “to depart from the laws of their fathers, and to cease living by the laws of God”. Pagan altars were set up all over the land. Jews were forced to eat the unclean meat of pigs (2 </a:t>
            </a:r>
            <a:r>
              <a:rPr lang="en-US" sz="2400" b="1" dirty="0" err="1">
                <a:solidFill>
                  <a:srgbClr val="071D2B"/>
                </a:solidFill>
              </a:rPr>
              <a:t>Macc</a:t>
            </a:r>
            <a:r>
              <a:rPr lang="en-US" sz="2400" b="1" dirty="0">
                <a:solidFill>
                  <a:srgbClr val="071D2B"/>
                </a:solidFill>
              </a:rPr>
              <a:t> 6:18-31). The temple was to be polluted and renamed as a temple to Olympian Zeus…The Jews saw this decree as a deliberate attempt to destroy their faith. Disobedience to his decree was punished by death…Jews were forced to participate in pagan sacrifices, and were compelled to wear ivy wreaths in </a:t>
            </a:r>
            <a:r>
              <a:rPr lang="en-US" sz="2400" b="1" dirty="0" err="1">
                <a:solidFill>
                  <a:srgbClr val="071D2B"/>
                </a:solidFill>
              </a:rPr>
              <a:t>honour</a:t>
            </a:r>
            <a:r>
              <a:rPr lang="en-US" sz="2400" b="1" dirty="0">
                <a:solidFill>
                  <a:srgbClr val="071D2B"/>
                </a:solidFill>
              </a:rPr>
              <a:t> of the Greek god Dionysus (2 </a:t>
            </a:r>
            <a:r>
              <a:rPr lang="en-US" sz="2400" b="1" dirty="0" err="1">
                <a:solidFill>
                  <a:srgbClr val="071D2B"/>
                </a:solidFill>
              </a:rPr>
              <a:t>Macc</a:t>
            </a:r>
            <a:r>
              <a:rPr lang="en-US" sz="2400" b="1" dirty="0">
                <a:solidFill>
                  <a:srgbClr val="071D2B"/>
                </a:solidFill>
              </a:rPr>
              <a:t> 6:7).”</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dirty="0"/>
              <a:t>“The Abomination of Desolation”</a:t>
            </a:r>
          </a:p>
        </p:txBody>
      </p:sp>
    </p:spTree>
    <p:extLst>
      <p:ext uri="{BB962C8B-B14F-4D97-AF65-F5344CB8AC3E}">
        <p14:creationId xmlns:p14="http://schemas.microsoft.com/office/powerpoint/2010/main" val="7733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5941828-F6CF-B5BF-D5B9-8FAEAC555742}"/>
              </a:ext>
            </a:extLst>
          </p:cNvPr>
          <p:cNvSpPr/>
          <p:nvPr/>
        </p:nvSpPr>
        <p:spPr>
          <a:xfrm>
            <a:off x="0" y="1640540"/>
            <a:ext cx="12192000" cy="580375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3"/>
          </p:nvPr>
        </p:nvSpPr>
        <p:spPr>
          <a:xfrm>
            <a:off x="616378" y="2226833"/>
            <a:ext cx="10959244" cy="4399878"/>
          </a:xfrm>
        </p:spPr>
        <p:txBody>
          <a:bodyPr>
            <a:noAutofit/>
          </a:bodyPr>
          <a:lstStyle/>
          <a:p>
            <a:pPr algn="just"/>
            <a:r>
              <a:rPr lang="en-US" sz="2400" b="1" dirty="0">
                <a:solidFill>
                  <a:srgbClr val="071D2B"/>
                </a:solidFill>
              </a:rPr>
              <a:t>“The climax of the desecrations came on Chislev 25 (16th December 167 BC), when he erected a statue of Zeus (himself!) in the temple. Then, on an altar erected on the top of the altar of burnt offering, pigs were offered to Zeus (1 </a:t>
            </a:r>
            <a:r>
              <a:rPr lang="en-US" sz="2400" b="1" dirty="0" err="1">
                <a:solidFill>
                  <a:srgbClr val="071D2B"/>
                </a:solidFill>
              </a:rPr>
              <a:t>Macc</a:t>
            </a:r>
            <a:r>
              <a:rPr lang="en-US" sz="2400" b="1" dirty="0">
                <a:solidFill>
                  <a:srgbClr val="071D2B"/>
                </a:solidFill>
              </a:rPr>
              <a:t> 1:54-61, predicted in Dan 11:31b). </a:t>
            </a:r>
          </a:p>
          <a:p>
            <a:pPr algn="just"/>
            <a:endParaRPr lang="en-US" sz="2400" b="1" dirty="0">
              <a:solidFill>
                <a:srgbClr val="071D2B"/>
              </a:solidFill>
            </a:endParaRPr>
          </a:p>
          <a:p>
            <a:pPr algn="just"/>
            <a:r>
              <a:rPr lang="en-US" sz="2400" b="1" dirty="0">
                <a:solidFill>
                  <a:srgbClr val="071D2B"/>
                </a:solidFill>
              </a:rPr>
              <a:t>This was the ultimate blasphemy for Jews, to see the unclean blood of a pig sacrificed on the altar, thus desecrating the temple. Antiochus ordered that these sacrifices should be repeated on the 25th of each month, in celebration of his birthday, implying that the sacrifices were being made to himself.”</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dirty="0"/>
              <a:t>“The Abomination of Desolation”</a:t>
            </a:r>
          </a:p>
        </p:txBody>
      </p:sp>
    </p:spTree>
    <p:extLst>
      <p:ext uri="{BB962C8B-B14F-4D97-AF65-F5344CB8AC3E}">
        <p14:creationId xmlns:p14="http://schemas.microsoft.com/office/powerpoint/2010/main" val="36744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JESUS’ PROPHECY:</a:t>
            </a:r>
          </a:p>
          <a:p>
            <a:r>
              <a:rPr lang="it-IT" sz="3200" dirty="0">
                <a:solidFill>
                  <a:srgbClr val="08283A"/>
                </a:solidFill>
              </a:rPr>
              <a:t>Matt. 24:15, Lk. 21:20</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64997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FULFILLMENT OF JESUS’ PROPHECY:</a:t>
            </a:r>
          </a:p>
          <a:p>
            <a:r>
              <a:rPr lang="it-IT" sz="3200" dirty="0">
                <a:solidFill>
                  <a:srgbClr val="08283A"/>
                </a:solidFill>
              </a:rPr>
              <a:t>The Roman Army destroyed Jerusalem in 70 AD</a:t>
            </a:r>
          </a:p>
          <a:p>
            <a:pPr>
              <a:lnSpc>
                <a:spcPct val="150000"/>
              </a:lnSpc>
            </a:pPr>
            <a:r>
              <a:rPr lang="it-IT" sz="3200" dirty="0">
                <a:solidFill>
                  <a:srgbClr val="08283A"/>
                </a:solidFill>
              </a:rPr>
              <a:t>Recorded in Josephus’ </a:t>
            </a:r>
            <a:r>
              <a:rPr lang="it-IT" sz="3200" u="sng" dirty="0">
                <a:solidFill>
                  <a:srgbClr val="08283A"/>
                </a:solidFill>
              </a:rPr>
              <a:t>Wars of the Jews</a:t>
            </a:r>
            <a:endParaRPr lang="it-IT" sz="3200" dirty="0">
              <a:solidFill>
                <a:srgbClr val="08283A"/>
              </a:solidFill>
            </a:endParaRP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236739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54079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2931160" y="1919552"/>
            <a:ext cx="6329680"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lord’s supper</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srgbClr val="C85C42"/>
                </a:solidFill>
                <a:effectLst/>
                <a:uLnTx/>
                <a:uFillTx/>
                <a:latin typeface="BigNoodleTitling" panose="02000708030402040100" pitchFamily="2" charset="0"/>
                <a:ea typeface="+mj-ea"/>
              </a:rPr>
              <a:t>Acts 20:7</a:t>
            </a:r>
          </a:p>
        </p:txBody>
      </p:sp>
    </p:spTree>
    <p:extLst>
      <p:ext uri="{BB962C8B-B14F-4D97-AF65-F5344CB8AC3E}">
        <p14:creationId xmlns:p14="http://schemas.microsoft.com/office/powerpoint/2010/main" val="292739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closing PRAYER</a:t>
            </a:r>
          </a:p>
        </p:txBody>
      </p:sp>
    </p:spTree>
    <p:extLst>
      <p:ext uri="{BB962C8B-B14F-4D97-AF65-F5344CB8AC3E}">
        <p14:creationId xmlns:p14="http://schemas.microsoft.com/office/powerpoint/2010/main" val="257540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45888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352217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228892"/>
            <a:ext cx="12192000"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5" name="TextBox 4">
            <a:extLst>
              <a:ext uri="{FF2B5EF4-FFF2-40B4-BE49-F238E27FC236}">
                <a16:creationId xmlns:a16="http://schemas.microsoft.com/office/drawing/2014/main" id="{6604E7C0-691A-A1CF-F9D6-2D388605EB4E}"/>
              </a:ext>
            </a:extLst>
          </p:cNvPr>
          <p:cNvSpPr txBox="1"/>
          <p:nvPr/>
        </p:nvSpPr>
        <p:spPr>
          <a:xfrm>
            <a:off x="2057746" y="0"/>
            <a:ext cx="8076507" cy="3046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72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rPr>
              <a:t>Wednesday</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Worship &amp; Bible classes @ 6:30</a:t>
            </a:r>
            <a:endPar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Tree>
    <p:extLst>
      <p:ext uri="{BB962C8B-B14F-4D97-AF65-F5344CB8AC3E}">
        <p14:creationId xmlns:p14="http://schemas.microsoft.com/office/powerpoint/2010/main" val="22886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OPENING PRAYER</a:t>
            </a:r>
          </a:p>
        </p:txBody>
      </p:sp>
    </p:spTree>
    <p:extLst>
      <p:ext uri="{BB962C8B-B14F-4D97-AF65-F5344CB8AC3E}">
        <p14:creationId xmlns:p14="http://schemas.microsoft.com/office/powerpoint/2010/main" val="184610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403716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1BE8EF9-ADB1-808E-6491-A89878EF4ACE}"/>
              </a:ext>
            </a:extLst>
          </p:cNvPr>
          <p:cNvSpPr/>
          <p:nvPr/>
        </p:nvSpPr>
        <p:spPr>
          <a:xfrm>
            <a:off x="0" y="603315"/>
            <a:ext cx="12192000" cy="6206276"/>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6118C376-4F88-370D-FC35-54E09323C3B7}"/>
              </a:ext>
            </a:extLst>
          </p:cNvPr>
          <p:cNvSpPr/>
          <p:nvPr/>
        </p:nvSpPr>
        <p:spPr>
          <a:xfrm>
            <a:off x="1583664" y="4958500"/>
            <a:ext cx="4593400" cy="537882"/>
          </a:xfrm>
          <a:prstGeom prst="roundRect">
            <a:avLst/>
          </a:prstGeom>
          <a:solidFill>
            <a:srgbClr val="C68A6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857838" y="1065229"/>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5400" b="0" i="1" u="sng" strike="noStrike" kern="1200" cap="none" spc="0" normalizeH="0" baseline="0" noProof="0" dirty="0">
                <a:ln>
                  <a:noFill/>
                </a:ln>
                <a:solidFill>
                  <a:prstClr val="black"/>
                </a:solidFill>
                <a:effectLst/>
                <a:uLnTx/>
                <a:uFillTx/>
                <a:latin typeface="BigNoodleTitling" panose="02000708030402040100" pitchFamily="2" charset="0"/>
                <a:ea typeface="+mj-ea"/>
              </a:rPr>
              <a:t>5 teaching sections:</a:t>
            </a:r>
          </a:p>
          <a:p>
            <a:pPr marL="685800" marR="0" lvl="0" indent="-685800" algn="l" defTabSz="121917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5-7 – kingdom people</a:t>
            </a:r>
          </a:p>
          <a:p>
            <a:pPr marL="685800" marR="0" lvl="0" indent="-685800" algn="l" defTabSz="121917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10 – kingdom purpose</a:t>
            </a:r>
          </a:p>
          <a:p>
            <a:pPr marL="685800" marR="0" lvl="0" indent="-685800" algn="l" defTabSz="121917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13 – kingdom priority</a:t>
            </a:r>
          </a:p>
          <a:p>
            <a:pPr marL="685800" marR="0" lvl="0" indent="-685800" algn="l" defTabSz="121917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18 – kingdom principles</a:t>
            </a:r>
          </a:p>
          <a:p>
            <a:pPr marL="685800" marR="0" lvl="0" indent="-685800" algn="l" defTabSz="121917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23-25 – kingdom pending</a:t>
            </a:r>
            <a:endPar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106522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What did </a:t>
            </a:r>
            <a:r>
              <a:rPr kumimoji="0" lang="en-US" sz="72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jesus</a:t>
            </a: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 teach?</a:t>
            </a:r>
          </a:p>
        </p:txBody>
      </p:sp>
    </p:spTree>
    <p:extLst>
      <p:ext uri="{BB962C8B-B14F-4D97-AF65-F5344CB8AC3E}">
        <p14:creationId xmlns:p14="http://schemas.microsoft.com/office/powerpoint/2010/main" val="12707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578217" y="3085276"/>
            <a:ext cx="7035567" cy="543971"/>
          </a:xfrm>
        </p:spPr>
        <p:txBody>
          <a:bodyPr>
            <a:noAutofit/>
          </a:bodyPr>
          <a:lstStyle/>
          <a:p>
            <a:r>
              <a:rPr lang="en-US" sz="3200" b="1" dirty="0">
                <a:solidFill>
                  <a:srgbClr val="08283A"/>
                </a:solidFill>
              </a:rPr>
              <a:t>Matthew 24:15</a:t>
            </a:r>
          </a:p>
        </p:txBody>
      </p:sp>
      <p:sp>
        <p:nvSpPr>
          <p:cNvPr id="4" name="Title 3"/>
          <p:cNvSpPr>
            <a:spLocks noGrp="1"/>
          </p:cNvSpPr>
          <p:nvPr>
            <p:ph type="title"/>
          </p:nvPr>
        </p:nvSpPr>
        <p:spPr>
          <a:xfrm>
            <a:off x="0" y="1876167"/>
            <a:ext cx="12192000" cy="1409351"/>
          </a:xfrm>
        </p:spPr>
        <p:txBody>
          <a:bodyPr>
            <a:noAutofit/>
          </a:bodyPr>
          <a:lstStyle/>
          <a:p>
            <a:r>
              <a:rPr lang="en-US" sz="5333" b="1" dirty="0"/>
              <a:t>“The Abomination of Desolation”</a:t>
            </a:r>
          </a:p>
        </p:txBody>
      </p:sp>
    </p:spTree>
    <p:extLst>
      <p:ext uri="{BB962C8B-B14F-4D97-AF65-F5344CB8AC3E}">
        <p14:creationId xmlns:p14="http://schemas.microsoft.com/office/powerpoint/2010/main" val="389385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PROPHECY:</a:t>
            </a:r>
          </a:p>
          <a:p>
            <a:r>
              <a:rPr lang="en-US" sz="3200" dirty="0">
                <a:solidFill>
                  <a:srgbClr val="08283A"/>
                </a:solidFill>
              </a:rPr>
              <a:t>Daniel 11:21, 29-31, 36-37</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54425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FULFILLMENT:</a:t>
            </a:r>
          </a:p>
          <a:p>
            <a:r>
              <a:rPr lang="it-IT" sz="3200" dirty="0">
                <a:solidFill>
                  <a:srgbClr val="08283A"/>
                </a:solidFill>
              </a:rPr>
              <a:t>Antiochus IV Epiphanes</a:t>
            </a: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338666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4422" y="2156909"/>
            <a:ext cx="10959244" cy="2936838"/>
          </a:xfrm>
        </p:spPr>
        <p:txBody>
          <a:bodyPr>
            <a:normAutofit/>
          </a:bodyPr>
          <a:lstStyle/>
          <a:p>
            <a:r>
              <a:rPr lang="en-US" sz="3200" b="1" dirty="0">
                <a:solidFill>
                  <a:srgbClr val="08283A"/>
                </a:solidFill>
              </a:rPr>
              <a:t>THE FULFILLMENT:</a:t>
            </a:r>
          </a:p>
          <a:p>
            <a:r>
              <a:rPr lang="it-IT" sz="3200" dirty="0">
                <a:solidFill>
                  <a:srgbClr val="08283A"/>
                </a:solidFill>
              </a:rPr>
              <a:t>Epiphanes = Manifest One</a:t>
            </a:r>
          </a:p>
          <a:p>
            <a:endParaRPr lang="it-IT" sz="3200" dirty="0">
              <a:solidFill>
                <a:srgbClr val="08283A"/>
              </a:solidFill>
            </a:endParaRPr>
          </a:p>
        </p:txBody>
      </p:sp>
      <p:sp>
        <p:nvSpPr>
          <p:cNvPr id="2" name="Title 3">
            <a:extLst>
              <a:ext uri="{FF2B5EF4-FFF2-40B4-BE49-F238E27FC236}">
                <a16:creationId xmlns:a16="http://schemas.microsoft.com/office/drawing/2014/main" id="{4F7D7CB8-2A73-E82F-E22A-18428A1718BA}"/>
              </a:ext>
            </a:extLst>
          </p:cNvPr>
          <p:cNvSpPr txBox="1">
            <a:spLocks/>
          </p:cNvSpPr>
          <p:nvPr/>
        </p:nvSpPr>
        <p:spPr>
          <a:xfrm>
            <a:off x="8044" y="1295254"/>
            <a:ext cx="12192000" cy="1409351"/>
          </a:xfrm>
          <a:prstGeom prst="rect">
            <a:avLst/>
          </a:prstGeom>
        </p:spPr>
        <p:txBody>
          <a:bodyPr>
            <a:noAutofit/>
          </a:bodyPr>
          <a:lstStyle>
            <a:lvl1pPr algn="ctr" defTabSz="1219170" rtl="0" eaLnBrk="1" latinLnBrk="0" hangingPunct="1">
              <a:spcBef>
                <a:spcPct val="0"/>
              </a:spcBef>
              <a:buNone/>
              <a:defRPr sz="5867" kern="1200">
                <a:solidFill>
                  <a:srgbClr val="E8F2EF"/>
                </a:solidFill>
                <a:latin typeface="+mj-lt"/>
                <a:ea typeface="+mj-ea"/>
                <a:cs typeface="Adelle-Regular"/>
              </a:defRPr>
            </a:lvl1pPr>
          </a:lstStyle>
          <a:p>
            <a:r>
              <a:rPr lang="en-US" sz="5333" b="1"/>
              <a:t>“The Abomination of Desolation”</a:t>
            </a:r>
            <a:endParaRPr lang="en-US" sz="5333" b="1" dirty="0"/>
          </a:p>
        </p:txBody>
      </p:sp>
    </p:spTree>
    <p:extLst>
      <p:ext uri="{BB962C8B-B14F-4D97-AF65-F5344CB8AC3E}">
        <p14:creationId xmlns:p14="http://schemas.microsoft.com/office/powerpoint/2010/main" val="2511107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582</Words>
  <Application>Microsoft Office PowerPoint</Application>
  <PresentationFormat>Widescreen</PresentationFormat>
  <Paragraphs>54</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BigNoodleTitling</vt:lpstr>
      <vt:lpstr>Calibri</vt:lpstr>
      <vt:lpstr>Georgia</vt:lpstr>
      <vt:lpstr>Trebuchet MS</vt:lpstr>
      <vt:lpstr>Default</vt:lpstr>
      <vt:lpstr>1_Default</vt:lpstr>
      <vt:lpstr>PowerPoint Presentation</vt:lpstr>
      <vt:lpstr>PowerPoint Presentation</vt:lpstr>
      <vt:lpstr>PowerPoint Presentation</vt:lpstr>
      <vt:lpstr>PowerPoint Presentation</vt:lpstr>
      <vt:lpstr>PowerPoint Presentation</vt:lpstr>
      <vt:lpstr>“The Abomination of Desolation”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church of Christ</dc:creator>
  <cp:lastModifiedBy>Wheeler church of Christ</cp:lastModifiedBy>
  <cp:revision>3</cp:revision>
  <dcterms:created xsi:type="dcterms:W3CDTF">2023-04-16T19:19:16Z</dcterms:created>
  <dcterms:modified xsi:type="dcterms:W3CDTF">2023-04-16T20:09:10Z</dcterms:modified>
</cp:coreProperties>
</file>