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9" r:id="rId2"/>
  </p:sldMasterIdLst>
  <p:sldIdLst>
    <p:sldId id="3403" r:id="rId3"/>
    <p:sldId id="3398" r:id="rId4"/>
    <p:sldId id="3399" r:id="rId5"/>
    <p:sldId id="3523" r:id="rId6"/>
    <p:sldId id="259" r:id="rId7"/>
    <p:sldId id="268" r:id="rId8"/>
    <p:sldId id="266" r:id="rId9"/>
    <p:sldId id="3543" r:id="rId10"/>
    <p:sldId id="270" r:id="rId11"/>
    <p:sldId id="3528" r:id="rId12"/>
    <p:sldId id="3529" r:id="rId13"/>
    <p:sldId id="269" r:id="rId14"/>
    <p:sldId id="3526" r:id="rId15"/>
    <p:sldId id="3527" r:id="rId16"/>
    <p:sldId id="3545" r:id="rId17"/>
    <p:sldId id="3548" r:id="rId18"/>
    <p:sldId id="3546" r:id="rId19"/>
    <p:sldId id="3547" r:id="rId20"/>
    <p:sldId id="267" r:id="rId21"/>
    <p:sldId id="3541" r:id="rId22"/>
    <p:sldId id="3549" r:id="rId23"/>
    <p:sldId id="271" r:id="rId24"/>
    <p:sldId id="3530" r:id="rId25"/>
    <p:sldId id="3551" r:id="rId26"/>
    <p:sldId id="3531" r:id="rId27"/>
    <p:sldId id="3552" r:id="rId28"/>
    <p:sldId id="3532" r:id="rId29"/>
    <p:sldId id="272" r:id="rId30"/>
    <p:sldId id="3538" r:id="rId31"/>
    <p:sldId id="3539" r:id="rId32"/>
    <p:sldId id="273" r:id="rId33"/>
    <p:sldId id="3536" r:id="rId34"/>
    <p:sldId id="3540" r:id="rId35"/>
    <p:sldId id="3535" r:id="rId36"/>
    <p:sldId id="3537" r:id="rId37"/>
    <p:sldId id="3553" r:id="rId38"/>
    <p:sldId id="3542" r:id="rId39"/>
    <p:sldId id="265" r:id="rId40"/>
    <p:sldId id="3544" r:id="rId41"/>
    <p:sldId id="3561" r:id="rId42"/>
    <p:sldId id="3554" r:id="rId43"/>
    <p:sldId id="3560" r:id="rId44"/>
    <p:sldId id="3555" r:id="rId45"/>
    <p:sldId id="3559" r:id="rId46"/>
    <p:sldId id="3557" r:id="rId47"/>
    <p:sldId id="3562" r:id="rId48"/>
    <p:sldId id="3556" r:id="rId49"/>
    <p:sldId id="3563" r:id="rId50"/>
    <p:sldId id="3564" r:id="rId51"/>
    <p:sldId id="3565" r:id="rId52"/>
    <p:sldId id="3524" r:id="rId53"/>
    <p:sldId id="3522" r:id="rId54"/>
    <p:sldId id="3400" r:id="rId55"/>
    <p:sldId id="3525" r:id="rId56"/>
    <p:sldId id="3521" r:id="rId57"/>
  </p:sldIdLst>
  <p:sldSz cx="12192000" cy="6858000"/>
  <p:notesSz cx="6858000" cy="9144000"/>
  <p:embeddedFontLst>
    <p:embeddedFont>
      <p:font typeface="BigNoodleTitling" panose="02000708030402040100" pitchFamily="2" charset="0"/>
      <p:regular r:id="rId58"/>
      <p:italic r:id="rId59"/>
    </p:embeddedFont>
    <p:embeddedFont>
      <p:font typeface="Gotham Narrow Black" pitchFamily="50" charset="0"/>
      <p:regular r:id="rId60"/>
      <p:italic r:id="rId61"/>
    </p:embeddedFont>
    <p:embeddedFont>
      <p:font typeface="Gotham Narrow Light" pitchFamily="50" charset="0"/>
      <p:regular r:id="rId62"/>
      <p:italic r:id="rId63"/>
    </p:embeddedFont>
    <p:embeddedFont>
      <p:font typeface="Helvetica" pitchFamily="2" charset="0"/>
      <p:regular r:id="rId64"/>
      <p:bold r:id="rId65"/>
      <p:italic r:id="rId66"/>
      <p:boldItalic r:id="rId67"/>
    </p:embeddedFont>
    <p:embeddedFont>
      <p:font typeface="Trebuchet MS" panose="020B0603020202020204" pitchFamily="34" charset="0"/>
      <p:regular r:id="rId68"/>
      <p:bold r:id="rId69"/>
      <p:italic r:id="rId70"/>
      <p:bold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E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52" autoAdjust="0"/>
    <p:restoredTop sz="94660"/>
  </p:normalViewPr>
  <p:slideViewPr>
    <p:cSldViewPr snapToGrid="0">
      <p:cViewPr varScale="1">
        <p:scale>
          <a:sx n="86" d="100"/>
          <a:sy n="86"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61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259808" y="6110306"/>
            <a:ext cx="5642208" cy="294140"/>
          </a:xfrm>
        </p:spPr>
        <p:txBody>
          <a:bodyPr anchor="ctr">
            <a:normAutofit/>
          </a:bodyPr>
          <a:lstStyle>
            <a:lvl1pPr>
              <a:defRPr sz="2133"/>
            </a:lvl1pPr>
          </a:lstStyle>
          <a:p>
            <a:pPr lvl="0"/>
            <a:r>
              <a:rPr lang="en-US" dirty="0"/>
              <a:t>Add Your Subtitle</a:t>
            </a:r>
          </a:p>
        </p:txBody>
      </p:sp>
    </p:spTree>
    <p:extLst>
      <p:ext uri="{BB962C8B-B14F-4D97-AF65-F5344CB8AC3E}">
        <p14:creationId xmlns:p14="http://schemas.microsoft.com/office/powerpoint/2010/main" val="185874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259808" y="6110306"/>
            <a:ext cx="5642208" cy="294140"/>
          </a:xfrm>
        </p:spPr>
        <p:txBody>
          <a:bodyPr anchor="ctr">
            <a:normAutofit/>
          </a:bodyPr>
          <a:lstStyle>
            <a:lvl1pPr>
              <a:defRPr sz="2133"/>
            </a:lvl1pPr>
          </a:lstStyle>
          <a:p>
            <a:pPr lvl="0"/>
            <a:r>
              <a:rPr lang="en-US" dirty="0"/>
              <a:t>Add Your Subtitle</a:t>
            </a:r>
          </a:p>
        </p:txBody>
      </p:sp>
      <p:sp>
        <p:nvSpPr>
          <p:cNvPr id="5" name="Title 1"/>
          <p:cNvSpPr>
            <a:spLocks noGrp="1"/>
          </p:cNvSpPr>
          <p:nvPr>
            <p:ph type="title" hasCustomPrompt="1"/>
          </p:nvPr>
        </p:nvSpPr>
        <p:spPr>
          <a:xfrm>
            <a:off x="3105796" y="1990553"/>
            <a:ext cx="5905145" cy="2749153"/>
          </a:xfrm>
        </p:spPr>
        <p:txBody>
          <a:bodyPr/>
          <a:lstStyle/>
          <a:p>
            <a:r>
              <a:rPr lang="en-US" dirty="0"/>
              <a:t>Add Your Title</a:t>
            </a:r>
          </a:p>
        </p:txBody>
      </p:sp>
    </p:spTree>
    <p:extLst>
      <p:ext uri="{BB962C8B-B14F-4D97-AF65-F5344CB8AC3E}">
        <p14:creationId xmlns:p14="http://schemas.microsoft.com/office/powerpoint/2010/main" val="2349234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4417" y="475357"/>
            <a:ext cx="10949099" cy="388207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523033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624417" y="475357"/>
            <a:ext cx="10949099" cy="388207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988943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624417" y="475357"/>
            <a:ext cx="10949099" cy="388207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4621179" y="4572648"/>
            <a:ext cx="2944051" cy="1438624"/>
          </a:xfrm>
        </p:spPr>
        <p:txBody>
          <a:bodyPr>
            <a:normAutofit/>
          </a:bodyPr>
          <a:lstStyle>
            <a:lvl1pPr>
              <a:defRPr sz="2133"/>
            </a:lvl1pPr>
          </a:lstStyle>
          <a:p>
            <a:r>
              <a:rPr lang="en-US" dirty="0"/>
              <a:t>Add Your Title</a:t>
            </a:r>
          </a:p>
        </p:txBody>
      </p:sp>
    </p:spTree>
    <p:extLst>
      <p:ext uri="{BB962C8B-B14F-4D97-AF65-F5344CB8AC3E}">
        <p14:creationId xmlns:p14="http://schemas.microsoft.com/office/powerpoint/2010/main" val="1537060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1979486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42188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756025" y="5717002"/>
            <a:ext cx="4746252" cy="415884"/>
          </a:xfrm>
        </p:spPr>
        <p:txBody>
          <a:bodyPr>
            <a:normAutofit/>
          </a:bodyPr>
          <a:lstStyle>
            <a:lvl1pPr>
              <a:defRPr sz="2133"/>
            </a:lvl1pPr>
          </a:lstStyle>
          <a:p>
            <a:pPr lvl="0"/>
            <a:r>
              <a:rPr lang="en-US" dirty="0"/>
              <a:t>Add Your Subtitle</a:t>
            </a:r>
          </a:p>
        </p:txBody>
      </p:sp>
    </p:spTree>
    <p:extLst>
      <p:ext uri="{BB962C8B-B14F-4D97-AF65-F5344CB8AC3E}">
        <p14:creationId xmlns:p14="http://schemas.microsoft.com/office/powerpoint/2010/main" val="44982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756025" y="5717002"/>
            <a:ext cx="4746252" cy="415884"/>
          </a:xfrm>
        </p:spPr>
        <p:txBody>
          <a:bodyPr>
            <a:normAutofit/>
          </a:bodyPr>
          <a:lstStyle>
            <a:lvl1pPr algn="r">
              <a:defRPr sz="2133"/>
            </a:lvl1pPr>
          </a:lstStyle>
          <a:p>
            <a:pPr lvl="0"/>
            <a:r>
              <a:rPr lang="en-US" dirty="0"/>
              <a:t>Add Your Subtitle</a:t>
            </a:r>
          </a:p>
        </p:txBody>
      </p:sp>
      <p:sp>
        <p:nvSpPr>
          <p:cNvPr id="5" name="Title 1"/>
          <p:cNvSpPr>
            <a:spLocks noGrp="1"/>
          </p:cNvSpPr>
          <p:nvPr>
            <p:ph type="title" hasCustomPrompt="1"/>
          </p:nvPr>
        </p:nvSpPr>
        <p:spPr>
          <a:xfrm>
            <a:off x="2341727" y="2870513"/>
            <a:ext cx="7517551" cy="1501313"/>
          </a:xfrm>
        </p:spPr>
        <p:txBody>
          <a:bodyPr/>
          <a:lstStyle/>
          <a:p>
            <a:r>
              <a:rPr lang="en-US" dirty="0"/>
              <a:t>Add Your Title</a:t>
            </a:r>
          </a:p>
        </p:txBody>
      </p:sp>
    </p:spTree>
    <p:extLst>
      <p:ext uri="{BB962C8B-B14F-4D97-AF65-F5344CB8AC3E}">
        <p14:creationId xmlns:p14="http://schemas.microsoft.com/office/powerpoint/2010/main" val="310712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64152" y="2236347"/>
            <a:ext cx="11660651" cy="444149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17239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64152" y="2236347"/>
            <a:ext cx="11660651" cy="444149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07669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64152" y="2236347"/>
            <a:ext cx="11660651" cy="444149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4527343" y="720631"/>
            <a:ext cx="3122303" cy="708620"/>
          </a:xfrm>
        </p:spPr>
        <p:txBody>
          <a:bodyPr>
            <a:normAutofit/>
          </a:bodyPr>
          <a:lstStyle>
            <a:lvl1pPr>
              <a:defRPr sz="2133"/>
            </a:lvl1pPr>
          </a:lstStyle>
          <a:p>
            <a:r>
              <a:rPr lang="en-US" dirty="0"/>
              <a:t>Add Your Title</a:t>
            </a:r>
          </a:p>
        </p:txBody>
      </p:sp>
    </p:spTree>
    <p:extLst>
      <p:ext uri="{BB962C8B-B14F-4D97-AF65-F5344CB8AC3E}">
        <p14:creationId xmlns:p14="http://schemas.microsoft.com/office/powerpoint/2010/main" val="104982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314156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81896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36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8.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4/30/2023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762432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219170" rtl="0" eaLnBrk="1" latinLnBrk="0" hangingPunct="1">
        <a:spcBef>
          <a:spcPct val="0"/>
        </a:spcBef>
        <a:buNone/>
        <a:defRPr sz="5867" kern="1200">
          <a:solidFill>
            <a:schemeClr val="tx1"/>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4/30/2023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897572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1219170" rtl="0" eaLnBrk="1" latinLnBrk="0" hangingPunct="1">
        <a:spcBef>
          <a:spcPct val="0"/>
        </a:spcBef>
        <a:buNone/>
        <a:defRPr sz="5867" kern="1200">
          <a:solidFill>
            <a:srgbClr val="333642"/>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rgbClr val="333642"/>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rgbClr val="333642"/>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rgbClr val="333642"/>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rgbClr val="333642"/>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rgbClr val="333642"/>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04E8E93-B4BB-879B-2C0B-6B588AAAF452}"/>
              </a:ext>
            </a:extLst>
          </p:cNvPr>
          <p:cNvSpPr txBox="1">
            <a:spLocks/>
          </p:cNvSpPr>
          <p:nvPr/>
        </p:nvSpPr>
        <p:spPr>
          <a:xfrm>
            <a:off x="0" y="679848"/>
            <a:ext cx="12192000" cy="2749153"/>
          </a:xfrm>
          <a:prstGeom prst="rect">
            <a:avLst/>
          </a:prstGeom>
        </p:spPr>
        <p:txBody>
          <a:bodyP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16533" b="0" i="1" u="none" strike="noStrike" kern="1200" cap="none" spc="0" normalizeH="0" baseline="0" noProof="0" dirty="0">
                <a:ln>
                  <a:noFill/>
                </a:ln>
                <a:gradFill flip="none" rotWithShape="1">
                  <a:gsLst>
                    <a:gs pos="0">
                      <a:srgbClr val="333642"/>
                    </a:gs>
                    <a:gs pos="48000">
                      <a:srgbClr val="333642"/>
                    </a:gs>
                    <a:gs pos="100000">
                      <a:srgbClr val="333642">
                        <a:alpha val="0"/>
                      </a:srgbClr>
                    </a:gs>
                  </a:gsLst>
                  <a:lin ang="16200000" scaled="1"/>
                  <a:tileRect/>
                </a:gradFill>
                <a:effectLst/>
                <a:uLnTx/>
                <a:uFillTx/>
                <a:latin typeface="BigNoodleTitling" panose="02000708030402040100" pitchFamily="2" charset="0"/>
                <a:ea typeface="+mj-ea"/>
              </a:rPr>
              <a:t>WELCOME</a:t>
            </a:r>
          </a:p>
        </p:txBody>
      </p:sp>
      <p:sp>
        <p:nvSpPr>
          <p:cNvPr id="2" name="Title 1">
            <a:extLst>
              <a:ext uri="{FF2B5EF4-FFF2-40B4-BE49-F238E27FC236}">
                <a16:creationId xmlns:a16="http://schemas.microsoft.com/office/drawing/2014/main" id="{802D5153-3A64-8FC8-0D08-BD983D366FE8}"/>
              </a:ext>
            </a:extLst>
          </p:cNvPr>
          <p:cNvSpPr txBox="1">
            <a:spLocks/>
          </p:cNvSpPr>
          <p:nvPr/>
        </p:nvSpPr>
        <p:spPr>
          <a:xfrm>
            <a:off x="0" y="5352887"/>
            <a:ext cx="12192000" cy="938591"/>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400" b="0" i="1" u="none" strike="noStrike" kern="1200" cap="none" spc="0" normalizeH="0" baseline="0" noProof="0" dirty="0">
                <a:ln>
                  <a:noFill/>
                </a:ln>
                <a:solidFill>
                  <a:srgbClr val="C7B381"/>
                </a:solidFill>
                <a:effectLst/>
                <a:uLnTx/>
                <a:uFillTx/>
                <a:latin typeface="BigNoodleTitling" panose="02000708030402040100" pitchFamily="2" charset="0"/>
                <a:ea typeface="+mj-ea"/>
              </a:rPr>
              <a:t>To the Wheeler church of C</a:t>
            </a:r>
            <a:r>
              <a:rPr kumimoji="0" lang="en-US" sz="6400" b="0" i="1" u="none" strike="noStrike" kern="1200" cap="none" spc="0" normalizeH="0" baseline="0" noProof="0" dirty="0" err="1">
                <a:ln>
                  <a:noFill/>
                </a:ln>
                <a:solidFill>
                  <a:srgbClr val="C7B381"/>
                </a:solidFill>
                <a:effectLst/>
                <a:uLnTx/>
                <a:uFillTx/>
                <a:latin typeface="BigNoodleTitling" panose="02000708030402040100" pitchFamily="2" charset="0"/>
                <a:ea typeface="+mj-ea"/>
              </a:rPr>
              <a:t>hrist</a:t>
            </a:r>
            <a:endParaRPr kumimoji="0" lang="en-US" sz="6400" b="0" i="1" u="none" strike="noStrike" kern="1200" cap="none" spc="0" normalizeH="0" baseline="0" noProof="0" dirty="0">
              <a:ln>
                <a:noFill/>
              </a:ln>
              <a:solidFill>
                <a:srgbClr val="C7B381"/>
              </a:solidFill>
              <a:effectLst/>
              <a:uLnTx/>
              <a:uFillTx/>
              <a:latin typeface="BigNoodleTitling" panose="02000708030402040100" pitchFamily="2" charset="0"/>
              <a:ea typeface="+mj-ea"/>
            </a:endParaRPr>
          </a:p>
        </p:txBody>
      </p:sp>
    </p:spTree>
    <p:extLst>
      <p:ext uri="{BB962C8B-B14F-4D97-AF65-F5344CB8AC3E}">
        <p14:creationId xmlns:p14="http://schemas.microsoft.com/office/powerpoint/2010/main" val="276962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Cremation &amp; The Bible</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200000"/>
              </a:lnSpc>
              <a:spcBef>
                <a:spcPct val="20000"/>
              </a:spcBef>
              <a:spcAft>
                <a:spcPts val="0"/>
              </a:spcAft>
              <a:buClrTx/>
              <a:buSzTx/>
              <a:buFont typeface="Arial"/>
              <a:buNone/>
              <a:tabLst/>
              <a:defRPr/>
            </a:pPr>
            <a:r>
              <a:rPr kumimoji="0" lang="en-US" sz="2800" b="1" i="0" u="sng" strike="noStrike" kern="1200" cap="none" spc="0" normalizeH="0" baseline="0" noProof="0" dirty="0">
                <a:ln>
                  <a:noFill/>
                </a:ln>
                <a:solidFill>
                  <a:prstClr val="white"/>
                </a:solidFill>
                <a:effectLst/>
                <a:uLnTx/>
                <a:uFillTx/>
                <a:latin typeface="Gotham Narrow Light" pitchFamily="50" charset="0"/>
                <a:ea typeface="+mn-ea"/>
              </a:rPr>
              <a:t>Old Testament Principles:</a:t>
            </a:r>
          </a:p>
          <a:p>
            <a:pPr marL="0" marR="0" lvl="0" indent="0" algn="ctr" defTabSz="1219170" rtl="0" eaLnBrk="1" fontAlgn="auto" latinLnBrk="0" hangingPunct="1">
              <a:lnSpc>
                <a:spcPct val="2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white"/>
                </a:solidFill>
                <a:effectLst/>
                <a:uLnTx/>
                <a:uFillTx/>
                <a:latin typeface="Gotham Narrow Light" pitchFamily="50" charset="0"/>
                <a:ea typeface="+mn-ea"/>
              </a:rPr>
              <a:t>Lev. 20:14 – Punishment</a:t>
            </a:r>
          </a:p>
          <a:p>
            <a:pPr marL="0" marR="0" lvl="0" indent="0" algn="ctr" defTabSz="1219170" rtl="0" eaLnBrk="1" fontAlgn="auto" latinLnBrk="0" hangingPunct="1">
              <a:lnSpc>
                <a:spcPct val="2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white"/>
                </a:solidFill>
                <a:effectLst/>
                <a:uLnTx/>
                <a:uFillTx/>
                <a:latin typeface="Gotham Narrow Light" pitchFamily="50" charset="0"/>
                <a:ea typeface="+mn-ea"/>
              </a:rPr>
              <a:t>Josh. 7:15, 25 – Punishment</a:t>
            </a:r>
          </a:p>
          <a:p>
            <a:pPr marL="0" marR="0" lvl="0" indent="0" algn="ctr" defTabSz="1219170" rtl="0" eaLnBrk="1" fontAlgn="auto" latinLnBrk="0" hangingPunct="1">
              <a:lnSpc>
                <a:spcPct val="2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white"/>
                </a:solidFill>
                <a:effectLst/>
                <a:uLnTx/>
                <a:uFillTx/>
                <a:latin typeface="Gotham Narrow Light" pitchFamily="50" charset="0"/>
                <a:ea typeface="+mn-ea"/>
              </a:rPr>
              <a:t>1 Sam. 31:1-13 – Honor</a:t>
            </a:r>
          </a:p>
        </p:txBody>
      </p:sp>
    </p:spTree>
    <p:extLst>
      <p:ext uri="{BB962C8B-B14F-4D97-AF65-F5344CB8AC3E}">
        <p14:creationId xmlns:p14="http://schemas.microsoft.com/office/powerpoint/2010/main" val="5019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Cremation &amp; The Bible</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200000"/>
              </a:lnSpc>
              <a:spcBef>
                <a:spcPct val="20000"/>
              </a:spcBef>
              <a:spcAft>
                <a:spcPts val="0"/>
              </a:spcAft>
              <a:buClrTx/>
              <a:buSzTx/>
              <a:buFont typeface="Arial"/>
              <a:buNone/>
              <a:tabLst/>
              <a:defRPr/>
            </a:pPr>
            <a:r>
              <a:rPr kumimoji="0" lang="en-US" sz="2800" b="1" i="0" u="sng" strike="noStrike" kern="1200" cap="none" spc="0" normalizeH="0" baseline="0" noProof="0" dirty="0">
                <a:ln>
                  <a:noFill/>
                </a:ln>
                <a:solidFill>
                  <a:prstClr val="white"/>
                </a:solidFill>
                <a:effectLst/>
                <a:uLnTx/>
                <a:uFillTx/>
                <a:latin typeface="Gotham Narrow Light" pitchFamily="50" charset="0"/>
                <a:ea typeface="+mn-ea"/>
              </a:rPr>
              <a:t>New Testament Laws:</a:t>
            </a:r>
          </a:p>
          <a:p>
            <a:pPr marL="0" marR="0" lvl="0" indent="0" algn="ctr" defTabSz="1219170" rtl="0" eaLnBrk="1" fontAlgn="auto" latinLnBrk="0" hangingPunct="1">
              <a:lnSpc>
                <a:spcPct val="2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white"/>
                </a:solidFill>
                <a:effectLst/>
                <a:uLnTx/>
                <a:uFillTx/>
                <a:latin typeface="Gotham Narrow Light" pitchFamily="50" charset="0"/>
                <a:ea typeface="+mn-ea"/>
              </a:rPr>
              <a:t>None on Burial Practices</a:t>
            </a:r>
          </a:p>
          <a:p>
            <a:pPr marL="0" marR="0" lvl="0" indent="0" algn="ctr" defTabSz="1219170" rtl="0" eaLnBrk="1" fontAlgn="auto" latinLnBrk="0" hangingPunct="1">
              <a:lnSpc>
                <a:spcPct val="2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white"/>
                </a:solidFill>
                <a:effectLst/>
                <a:uLnTx/>
                <a:uFillTx/>
                <a:latin typeface="Gotham Narrow Light" pitchFamily="50" charset="0"/>
                <a:ea typeface="+mn-ea"/>
              </a:rPr>
              <a:t>Rom. 14:5 – Matter of the Conscience</a:t>
            </a:r>
          </a:p>
        </p:txBody>
      </p:sp>
    </p:spTree>
    <p:extLst>
      <p:ext uri="{BB962C8B-B14F-4D97-AF65-F5344CB8AC3E}">
        <p14:creationId xmlns:p14="http://schemas.microsoft.com/office/powerpoint/2010/main" val="60504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600" b="1" dirty="0">
                <a:solidFill>
                  <a:schemeClr val="tx1"/>
                </a:solidFill>
                <a:latin typeface="Gotham Narrow Light" pitchFamily="50" charset="0"/>
              </a:rPr>
              <a:t>The Question:</a:t>
            </a:r>
          </a:p>
          <a:p>
            <a:r>
              <a:rPr lang="en-US" sz="3600" b="1" dirty="0">
                <a:solidFill>
                  <a:schemeClr val="tx1"/>
                </a:solidFill>
                <a:latin typeface="Gotham Narrow Black" pitchFamily="50" charset="0"/>
              </a:rPr>
              <a:t>What does it mean to fear God?</a:t>
            </a:r>
          </a:p>
        </p:txBody>
      </p:sp>
    </p:spTree>
    <p:extLst>
      <p:ext uri="{BB962C8B-B14F-4D97-AF65-F5344CB8AC3E}">
        <p14:creationId xmlns:p14="http://schemas.microsoft.com/office/powerpoint/2010/main" val="153995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Fearing God or Afraid of God?</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200" b="1" dirty="0">
                <a:solidFill>
                  <a:schemeClr val="tx1"/>
                </a:solidFill>
                <a:latin typeface="Gotham Narrow Light" pitchFamily="50" charset="0"/>
              </a:rPr>
              <a:t>What does “fear” mean?</a:t>
            </a:r>
          </a:p>
          <a:p>
            <a:endParaRPr lang="en-US" sz="3200" b="1" dirty="0">
              <a:solidFill>
                <a:schemeClr val="tx1"/>
              </a:solidFill>
              <a:latin typeface="Gotham Narrow Light" pitchFamily="50" charset="0"/>
            </a:endParaRPr>
          </a:p>
          <a:p>
            <a:r>
              <a:rPr lang="en-US" sz="3200" b="1" dirty="0">
                <a:solidFill>
                  <a:schemeClr val="tx1"/>
                </a:solidFill>
                <a:latin typeface="Gotham Narrow Light" pitchFamily="50" charset="0"/>
              </a:rPr>
              <a:t>Eccl. 12:13 – “fear God”</a:t>
            </a:r>
          </a:p>
          <a:p>
            <a:endParaRPr lang="en-US" sz="3200" b="1" dirty="0">
              <a:solidFill>
                <a:schemeClr val="tx1"/>
              </a:solidFill>
              <a:latin typeface="Gotham Narrow Light" pitchFamily="50" charset="0"/>
            </a:endParaRPr>
          </a:p>
          <a:p>
            <a:r>
              <a:rPr lang="en-US" sz="3200" b="1" dirty="0">
                <a:solidFill>
                  <a:schemeClr val="tx1"/>
                </a:solidFill>
                <a:latin typeface="Gotham Narrow Light" pitchFamily="50" charset="0"/>
              </a:rPr>
              <a:t>“to revere; to show high status</a:t>
            </a:r>
          </a:p>
          <a:p>
            <a:r>
              <a:rPr lang="en-US" sz="3200" b="1" dirty="0">
                <a:solidFill>
                  <a:schemeClr val="tx1"/>
                </a:solidFill>
                <a:latin typeface="Gotham Narrow Light" pitchFamily="50" charset="0"/>
              </a:rPr>
              <a:t>and honor to one in authority”</a:t>
            </a:r>
          </a:p>
          <a:p>
            <a:endParaRPr lang="en-US" sz="3200" b="1" dirty="0">
              <a:solidFill>
                <a:schemeClr val="tx1"/>
              </a:solidFill>
              <a:latin typeface="Gotham Narrow Light" pitchFamily="50" charset="0"/>
            </a:endParaRPr>
          </a:p>
        </p:txBody>
      </p:sp>
    </p:spTree>
    <p:extLst>
      <p:ext uri="{BB962C8B-B14F-4D97-AF65-F5344CB8AC3E}">
        <p14:creationId xmlns:p14="http://schemas.microsoft.com/office/powerpoint/2010/main" val="770899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Fearing God or Afraid of God?</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282102" y="1076529"/>
            <a:ext cx="10656674"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indent="-514350" algn="l">
              <a:lnSpc>
                <a:spcPct val="200000"/>
              </a:lnSpc>
              <a:buFont typeface="+mj-lt"/>
              <a:buAutoNum type="arabicPeriod"/>
            </a:pPr>
            <a:r>
              <a:rPr lang="en-US" sz="2800" b="1" dirty="0">
                <a:solidFill>
                  <a:schemeClr val="tx1"/>
                </a:solidFill>
                <a:latin typeface="Gotham Narrow Light" pitchFamily="50" charset="0"/>
              </a:rPr>
              <a:t>Seek to Please God the Father – Jn. 8:29</a:t>
            </a:r>
          </a:p>
        </p:txBody>
      </p:sp>
    </p:spTree>
    <p:extLst>
      <p:ext uri="{BB962C8B-B14F-4D97-AF65-F5344CB8AC3E}">
        <p14:creationId xmlns:p14="http://schemas.microsoft.com/office/powerpoint/2010/main" val="2028728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Fearing God or Afraid of God?</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282102" y="1076529"/>
            <a:ext cx="10656674"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indent="-514350" algn="l">
              <a:lnSpc>
                <a:spcPct val="200000"/>
              </a:lnSpc>
              <a:buFont typeface="+mj-lt"/>
              <a:buAutoNum type="arabicPeriod"/>
            </a:pPr>
            <a:r>
              <a:rPr lang="en-US" sz="2800" b="1" dirty="0">
                <a:solidFill>
                  <a:schemeClr val="tx1"/>
                </a:solidFill>
                <a:latin typeface="Gotham Narrow Light" pitchFamily="50" charset="0"/>
              </a:rPr>
              <a:t>Seek to Please God the Father – Jn. 8:29</a:t>
            </a:r>
          </a:p>
          <a:p>
            <a:pPr marL="514350" indent="-514350" algn="l">
              <a:lnSpc>
                <a:spcPct val="200000"/>
              </a:lnSpc>
              <a:buFont typeface="+mj-lt"/>
              <a:buAutoNum type="arabicPeriod"/>
            </a:pPr>
            <a:r>
              <a:rPr lang="en-US" sz="2800" b="1" dirty="0">
                <a:solidFill>
                  <a:schemeClr val="tx1"/>
                </a:solidFill>
                <a:latin typeface="Gotham Narrow Light" pitchFamily="50" charset="0"/>
              </a:rPr>
              <a:t>Seek to Listen to God &amp; His Messengers – Acts 13:16</a:t>
            </a:r>
          </a:p>
        </p:txBody>
      </p:sp>
    </p:spTree>
    <p:extLst>
      <p:ext uri="{BB962C8B-B14F-4D97-AF65-F5344CB8AC3E}">
        <p14:creationId xmlns:p14="http://schemas.microsoft.com/office/powerpoint/2010/main" val="402230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Fearing God or Afraid of God?</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282102" y="1076529"/>
            <a:ext cx="10656674"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indent="-514350" algn="l">
              <a:lnSpc>
                <a:spcPct val="200000"/>
              </a:lnSpc>
              <a:buFont typeface="+mj-lt"/>
              <a:buAutoNum type="arabicPeriod"/>
            </a:pPr>
            <a:r>
              <a:rPr lang="en-US" sz="2800" b="1" dirty="0">
                <a:solidFill>
                  <a:schemeClr val="tx1"/>
                </a:solidFill>
                <a:latin typeface="Gotham Narrow Light" pitchFamily="50" charset="0"/>
              </a:rPr>
              <a:t>Seek to Please God the Father – Jn. 8:29</a:t>
            </a:r>
          </a:p>
          <a:p>
            <a:pPr marL="514350" indent="-514350" algn="l">
              <a:lnSpc>
                <a:spcPct val="200000"/>
              </a:lnSpc>
              <a:buFont typeface="+mj-lt"/>
              <a:buAutoNum type="arabicPeriod"/>
            </a:pPr>
            <a:r>
              <a:rPr lang="en-US" sz="2800" b="1" dirty="0">
                <a:solidFill>
                  <a:schemeClr val="tx1"/>
                </a:solidFill>
                <a:latin typeface="Gotham Narrow Light" pitchFamily="50" charset="0"/>
              </a:rPr>
              <a:t>Seek to Listen to God &amp; His Messengers – Acts 13:16</a:t>
            </a:r>
          </a:p>
          <a:p>
            <a:pPr marL="514350" indent="-514350" algn="l">
              <a:lnSpc>
                <a:spcPct val="200000"/>
              </a:lnSpc>
              <a:buFont typeface="+mj-lt"/>
              <a:buAutoNum type="arabicPeriod"/>
            </a:pPr>
            <a:r>
              <a:rPr lang="en-US" sz="2800" b="1" dirty="0">
                <a:solidFill>
                  <a:schemeClr val="tx1"/>
                </a:solidFill>
                <a:latin typeface="Gotham Narrow Light" pitchFamily="50" charset="0"/>
              </a:rPr>
              <a:t>Seek to Change Your Ways – Psa. 55:19</a:t>
            </a:r>
          </a:p>
        </p:txBody>
      </p:sp>
    </p:spTree>
    <p:extLst>
      <p:ext uri="{BB962C8B-B14F-4D97-AF65-F5344CB8AC3E}">
        <p14:creationId xmlns:p14="http://schemas.microsoft.com/office/powerpoint/2010/main" val="2270454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Fearing God or Afraid of God?</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282102" y="1076529"/>
            <a:ext cx="10656674"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indent="-514350" algn="l">
              <a:lnSpc>
                <a:spcPct val="200000"/>
              </a:lnSpc>
              <a:buFont typeface="+mj-lt"/>
              <a:buAutoNum type="arabicPeriod"/>
            </a:pPr>
            <a:r>
              <a:rPr lang="en-US" sz="2800" b="1" dirty="0">
                <a:solidFill>
                  <a:schemeClr val="tx1"/>
                </a:solidFill>
                <a:latin typeface="Gotham Narrow Light" pitchFamily="50" charset="0"/>
              </a:rPr>
              <a:t>Seek to Please God the Father – Jn. 8:29</a:t>
            </a:r>
          </a:p>
          <a:p>
            <a:pPr marL="514350" indent="-514350" algn="l">
              <a:lnSpc>
                <a:spcPct val="200000"/>
              </a:lnSpc>
              <a:buFont typeface="+mj-lt"/>
              <a:buAutoNum type="arabicPeriod"/>
            </a:pPr>
            <a:r>
              <a:rPr lang="en-US" sz="2800" b="1" dirty="0">
                <a:solidFill>
                  <a:schemeClr val="tx1"/>
                </a:solidFill>
                <a:latin typeface="Gotham Narrow Light" pitchFamily="50" charset="0"/>
              </a:rPr>
              <a:t>Seek to Listen to God &amp; His Messengers – Acts 13:16</a:t>
            </a:r>
          </a:p>
          <a:p>
            <a:pPr marL="514350" indent="-514350" algn="l">
              <a:lnSpc>
                <a:spcPct val="200000"/>
              </a:lnSpc>
              <a:buFont typeface="+mj-lt"/>
              <a:buAutoNum type="arabicPeriod"/>
            </a:pPr>
            <a:r>
              <a:rPr lang="en-US" sz="2800" b="1" dirty="0">
                <a:solidFill>
                  <a:schemeClr val="tx1"/>
                </a:solidFill>
                <a:latin typeface="Gotham Narrow Light" pitchFamily="50" charset="0"/>
              </a:rPr>
              <a:t>Seek to Change Your Ways – Psa. 55:19</a:t>
            </a:r>
          </a:p>
          <a:p>
            <a:pPr marL="514350" indent="-514350" algn="l">
              <a:lnSpc>
                <a:spcPct val="200000"/>
              </a:lnSpc>
              <a:buFont typeface="+mj-lt"/>
              <a:buAutoNum type="arabicPeriod"/>
            </a:pPr>
            <a:r>
              <a:rPr lang="en-US" sz="2800" b="1" dirty="0">
                <a:solidFill>
                  <a:schemeClr val="tx1"/>
                </a:solidFill>
                <a:latin typeface="Gotham Narrow Light" pitchFamily="50" charset="0"/>
              </a:rPr>
              <a:t>Seek to Keep His Commandments - Eccl. 12:13, Jn. 14:15</a:t>
            </a:r>
          </a:p>
        </p:txBody>
      </p:sp>
    </p:spTree>
    <p:extLst>
      <p:ext uri="{BB962C8B-B14F-4D97-AF65-F5344CB8AC3E}">
        <p14:creationId xmlns:p14="http://schemas.microsoft.com/office/powerpoint/2010/main" val="189590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Fearing God or Afraid of God?</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282102" y="1076529"/>
            <a:ext cx="10656674"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indent="-514350" algn="l">
              <a:lnSpc>
                <a:spcPct val="200000"/>
              </a:lnSpc>
              <a:buFont typeface="+mj-lt"/>
              <a:buAutoNum type="arabicPeriod"/>
            </a:pPr>
            <a:r>
              <a:rPr lang="en-US" sz="2800" b="1" dirty="0">
                <a:solidFill>
                  <a:schemeClr val="tx1"/>
                </a:solidFill>
                <a:latin typeface="Gotham Narrow Light" pitchFamily="50" charset="0"/>
              </a:rPr>
              <a:t>Seek to Please God the Father – Jn. 8:29</a:t>
            </a:r>
          </a:p>
          <a:p>
            <a:pPr marL="514350" indent="-514350" algn="l">
              <a:lnSpc>
                <a:spcPct val="200000"/>
              </a:lnSpc>
              <a:buFont typeface="+mj-lt"/>
              <a:buAutoNum type="arabicPeriod"/>
            </a:pPr>
            <a:r>
              <a:rPr lang="en-US" sz="2800" b="1" dirty="0">
                <a:solidFill>
                  <a:schemeClr val="tx1"/>
                </a:solidFill>
                <a:latin typeface="Gotham Narrow Light" pitchFamily="50" charset="0"/>
              </a:rPr>
              <a:t>Seek to Listen to God &amp; His Messengers – Acts 13:16</a:t>
            </a:r>
          </a:p>
          <a:p>
            <a:pPr marL="514350" indent="-514350" algn="l">
              <a:lnSpc>
                <a:spcPct val="200000"/>
              </a:lnSpc>
              <a:buFont typeface="+mj-lt"/>
              <a:buAutoNum type="arabicPeriod"/>
            </a:pPr>
            <a:r>
              <a:rPr lang="en-US" sz="2800" b="1" dirty="0">
                <a:solidFill>
                  <a:schemeClr val="tx1"/>
                </a:solidFill>
                <a:latin typeface="Gotham Narrow Light" pitchFamily="50" charset="0"/>
              </a:rPr>
              <a:t>Seek to Change Your Ways – Psa. 55:19</a:t>
            </a:r>
          </a:p>
          <a:p>
            <a:pPr marL="514350" indent="-514350" algn="l">
              <a:lnSpc>
                <a:spcPct val="200000"/>
              </a:lnSpc>
              <a:buFont typeface="+mj-lt"/>
              <a:buAutoNum type="arabicPeriod"/>
            </a:pPr>
            <a:r>
              <a:rPr lang="en-US" sz="2800" b="1" dirty="0">
                <a:solidFill>
                  <a:schemeClr val="tx1"/>
                </a:solidFill>
                <a:latin typeface="Gotham Narrow Light" pitchFamily="50" charset="0"/>
              </a:rPr>
              <a:t>Seek to Keep His Commandments - Eccl. 12:13, Jn. 14:15</a:t>
            </a:r>
          </a:p>
          <a:p>
            <a:pPr marL="514350" indent="-514350" algn="l">
              <a:lnSpc>
                <a:spcPct val="200000"/>
              </a:lnSpc>
              <a:buFont typeface="+mj-lt"/>
              <a:buAutoNum type="arabicPeriod"/>
            </a:pPr>
            <a:r>
              <a:rPr lang="en-US" sz="2800" b="1" dirty="0">
                <a:solidFill>
                  <a:schemeClr val="tx1"/>
                </a:solidFill>
                <a:latin typeface="Gotham Narrow Light" pitchFamily="50" charset="0"/>
              </a:rPr>
              <a:t>Seek to Worship &amp; Give Glory to God – Rev. 14:7</a:t>
            </a:r>
          </a:p>
        </p:txBody>
      </p:sp>
    </p:spTree>
    <p:extLst>
      <p:ext uri="{BB962C8B-B14F-4D97-AF65-F5344CB8AC3E}">
        <p14:creationId xmlns:p14="http://schemas.microsoft.com/office/powerpoint/2010/main" val="3821665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200" b="1" dirty="0">
                <a:solidFill>
                  <a:schemeClr val="tx1"/>
                </a:solidFill>
                <a:latin typeface="Gotham Narrow Light" pitchFamily="50" charset="0"/>
              </a:rPr>
              <a:t>The Question:</a:t>
            </a:r>
          </a:p>
          <a:p>
            <a:r>
              <a:rPr lang="en-US" sz="3200" b="1" dirty="0">
                <a:solidFill>
                  <a:schemeClr val="tx1"/>
                </a:solidFill>
                <a:latin typeface="Gotham Narrow Black" pitchFamily="50" charset="0"/>
              </a:rPr>
              <a:t>Are there near-death experiences</a:t>
            </a:r>
          </a:p>
          <a:p>
            <a:r>
              <a:rPr lang="en-US" sz="3200" b="1" dirty="0">
                <a:solidFill>
                  <a:schemeClr val="tx1"/>
                </a:solidFill>
                <a:latin typeface="Gotham Narrow Black" pitchFamily="50" charset="0"/>
              </a:rPr>
              <a:t>where people get a second chance?</a:t>
            </a:r>
          </a:p>
        </p:txBody>
      </p:sp>
    </p:spTree>
    <p:extLst>
      <p:ext uri="{BB962C8B-B14F-4D97-AF65-F5344CB8AC3E}">
        <p14:creationId xmlns:p14="http://schemas.microsoft.com/office/powerpoint/2010/main" val="320982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Songs of praise to God</a:t>
            </a:r>
          </a:p>
        </p:txBody>
      </p:sp>
    </p:spTree>
    <p:extLst>
      <p:ext uri="{BB962C8B-B14F-4D97-AF65-F5344CB8AC3E}">
        <p14:creationId xmlns:p14="http://schemas.microsoft.com/office/powerpoint/2010/main" val="458889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Near-Death Experiences?</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216568" y="1076529"/>
            <a:ext cx="10551695"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a:r>
              <a:rPr lang="en-US" sz="3200" b="1" dirty="0">
                <a:solidFill>
                  <a:schemeClr val="tx1"/>
                </a:solidFill>
                <a:latin typeface="Gotham Narrow Light" pitchFamily="50" charset="0"/>
              </a:rPr>
              <a:t>“Near-Death Experiences are intensely vivid and often life-transforming experiences, many of which occur under extreme physiological conditions such as trauma, ceasing of brain activity, deep general anesthesia or cardiac arrest in which no awareness or sensory experiences of any kind should be possible according to the prevailing views in neuroscience.” - Univ. of Virginia, School of Medicine</a:t>
            </a:r>
          </a:p>
        </p:txBody>
      </p:sp>
    </p:spTree>
    <p:extLst>
      <p:ext uri="{BB962C8B-B14F-4D97-AF65-F5344CB8AC3E}">
        <p14:creationId xmlns:p14="http://schemas.microsoft.com/office/powerpoint/2010/main" val="950540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Near-Death Experiences?</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216568" y="1076529"/>
            <a:ext cx="10551695"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200" b="1" dirty="0">
                <a:solidFill>
                  <a:schemeClr val="tx1"/>
                </a:solidFill>
                <a:latin typeface="Gotham Narrow Light" pitchFamily="50" charset="0"/>
              </a:rPr>
              <a:t>Ask: How Does God Speak Today?</a:t>
            </a:r>
          </a:p>
          <a:p>
            <a:endParaRPr lang="en-US" sz="3200" b="1" dirty="0">
              <a:solidFill>
                <a:schemeClr val="tx1"/>
              </a:solidFill>
              <a:latin typeface="Gotham Narrow Light" pitchFamily="50" charset="0"/>
            </a:endParaRPr>
          </a:p>
          <a:p>
            <a:pPr>
              <a:lnSpc>
                <a:spcPct val="150000"/>
              </a:lnSpc>
            </a:pPr>
            <a:r>
              <a:rPr lang="en-US" sz="3200" b="1" dirty="0">
                <a:solidFill>
                  <a:schemeClr val="tx1"/>
                </a:solidFill>
                <a:latin typeface="Gotham Narrow Light" pitchFamily="50" charset="0"/>
              </a:rPr>
              <a:t>Heb. 1:1-4</a:t>
            </a:r>
          </a:p>
          <a:p>
            <a:pPr>
              <a:lnSpc>
                <a:spcPct val="150000"/>
              </a:lnSpc>
            </a:pPr>
            <a:r>
              <a:rPr lang="en-US" sz="3200" b="1" dirty="0">
                <a:solidFill>
                  <a:schemeClr val="tx1"/>
                </a:solidFill>
                <a:latin typeface="Gotham Narrow Light" pitchFamily="50" charset="0"/>
              </a:rPr>
              <a:t>2 Tim. 3:16-17</a:t>
            </a:r>
          </a:p>
          <a:p>
            <a:pPr>
              <a:lnSpc>
                <a:spcPct val="150000"/>
              </a:lnSpc>
            </a:pPr>
            <a:r>
              <a:rPr lang="en-US" sz="3200" b="1" dirty="0">
                <a:solidFill>
                  <a:schemeClr val="tx1"/>
                </a:solidFill>
                <a:latin typeface="Gotham Narrow Light" pitchFamily="50" charset="0"/>
              </a:rPr>
              <a:t>2 Pet. 1:3</a:t>
            </a:r>
          </a:p>
          <a:p>
            <a:endParaRPr lang="en-US" sz="3200" b="1" dirty="0">
              <a:solidFill>
                <a:schemeClr val="tx1"/>
              </a:solidFill>
              <a:latin typeface="Gotham Narrow Light" pitchFamily="50" charset="0"/>
            </a:endParaRPr>
          </a:p>
        </p:txBody>
      </p:sp>
    </p:spTree>
    <p:extLst>
      <p:ext uri="{BB962C8B-B14F-4D97-AF65-F5344CB8AC3E}">
        <p14:creationId xmlns:p14="http://schemas.microsoft.com/office/powerpoint/2010/main" val="3002510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600" b="1" dirty="0">
                <a:solidFill>
                  <a:schemeClr val="tx1"/>
                </a:solidFill>
                <a:latin typeface="Gotham Narrow Light" pitchFamily="50" charset="0"/>
              </a:rPr>
              <a:t>The Question:</a:t>
            </a:r>
          </a:p>
          <a:p>
            <a:r>
              <a:rPr lang="en-US" sz="3600" dirty="0">
                <a:solidFill>
                  <a:schemeClr val="tx1"/>
                </a:solidFill>
                <a:latin typeface="Gotham Narrow Black" pitchFamily="50" charset="0"/>
              </a:rPr>
              <a:t>In Matthew 25:24-27, is “the Master”</a:t>
            </a:r>
          </a:p>
          <a:p>
            <a:r>
              <a:rPr lang="en-US" sz="3600" dirty="0">
                <a:solidFill>
                  <a:schemeClr val="tx1"/>
                </a:solidFill>
                <a:latin typeface="Gotham Narrow Black" pitchFamily="50" charset="0"/>
              </a:rPr>
              <a:t>representative of God?</a:t>
            </a:r>
          </a:p>
          <a:p>
            <a:r>
              <a:rPr lang="en-US" sz="3600" dirty="0">
                <a:solidFill>
                  <a:schemeClr val="tx1"/>
                </a:solidFill>
                <a:latin typeface="Gotham Narrow Black" pitchFamily="50" charset="0"/>
              </a:rPr>
              <a:t>If so, is he admitting wrong in</a:t>
            </a:r>
          </a:p>
          <a:p>
            <a:r>
              <a:rPr lang="en-US" sz="3600" dirty="0">
                <a:solidFill>
                  <a:schemeClr val="tx1"/>
                </a:solidFill>
                <a:latin typeface="Gotham Narrow Black" pitchFamily="50" charset="0"/>
              </a:rPr>
              <a:t>harvesting where He has not sown?</a:t>
            </a:r>
          </a:p>
          <a:p>
            <a:r>
              <a:rPr lang="en-US" sz="3600" dirty="0">
                <a:solidFill>
                  <a:schemeClr val="tx1"/>
                </a:solidFill>
                <a:latin typeface="Gotham Narrow Black" pitchFamily="50" charset="0"/>
              </a:rPr>
              <a:t>Is that meaning that WE are</a:t>
            </a:r>
          </a:p>
          <a:p>
            <a:r>
              <a:rPr lang="en-US" sz="3600" dirty="0">
                <a:solidFill>
                  <a:schemeClr val="tx1"/>
                </a:solidFill>
                <a:latin typeface="Gotham Narrow Black" pitchFamily="50" charset="0"/>
              </a:rPr>
              <a:t>the ones sowing the seed?</a:t>
            </a:r>
          </a:p>
        </p:txBody>
      </p:sp>
    </p:spTree>
    <p:extLst>
      <p:ext uri="{BB962C8B-B14F-4D97-AF65-F5344CB8AC3E}">
        <p14:creationId xmlns:p14="http://schemas.microsoft.com/office/powerpoint/2010/main" val="3474576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A Draconian God?</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endParaRPr lang="en-US" sz="2800" b="1" u="sng" dirty="0">
              <a:solidFill>
                <a:schemeClr val="tx1"/>
              </a:solidFill>
              <a:latin typeface="Gotham Narrow Light" pitchFamily="50" charset="0"/>
            </a:endParaRPr>
          </a:p>
          <a:p>
            <a:r>
              <a:rPr lang="en-US" sz="2800" b="1" u="sng" dirty="0">
                <a:solidFill>
                  <a:schemeClr val="tx1"/>
                </a:solidFill>
                <a:latin typeface="Gotham Narrow Light" pitchFamily="50" charset="0"/>
              </a:rPr>
              <a:t>Matt. 25:14-27</a:t>
            </a:r>
          </a:p>
          <a:p>
            <a:endParaRPr lang="en-US" sz="2800" b="1" dirty="0">
              <a:solidFill>
                <a:schemeClr val="tx1"/>
              </a:solidFill>
              <a:latin typeface="Gotham Narrow Light" pitchFamily="50" charset="0"/>
            </a:endParaRPr>
          </a:p>
          <a:p>
            <a:r>
              <a:rPr lang="en-US" sz="2800" b="1" dirty="0">
                <a:solidFill>
                  <a:schemeClr val="tx1"/>
                </a:solidFill>
                <a:latin typeface="Gotham Narrow Light" pitchFamily="50" charset="0"/>
              </a:rPr>
              <a:t>Parable of the Talents</a:t>
            </a:r>
          </a:p>
          <a:p>
            <a:endParaRPr lang="en-US" sz="2800" b="1" dirty="0">
              <a:solidFill>
                <a:schemeClr val="tx1"/>
              </a:solidFill>
              <a:latin typeface="Gotham Narrow Light" pitchFamily="50" charset="0"/>
            </a:endParaRPr>
          </a:p>
        </p:txBody>
      </p:sp>
    </p:spTree>
    <p:extLst>
      <p:ext uri="{BB962C8B-B14F-4D97-AF65-F5344CB8AC3E}">
        <p14:creationId xmlns:p14="http://schemas.microsoft.com/office/powerpoint/2010/main" val="1848491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A Draconian God?</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endParaRPr lang="en-US" sz="2800" b="1" u="sng" dirty="0">
              <a:solidFill>
                <a:schemeClr val="tx1"/>
              </a:solidFill>
              <a:latin typeface="Gotham Narrow Light" pitchFamily="50" charset="0"/>
            </a:endParaRPr>
          </a:p>
          <a:p>
            <a:r>
              <a:rPr lang="en-US" sz="2800" b="1" u="sng" dirty="0">
                <a:solidFill>
                  <a:schemeClr val="tx1"/>
                </a:solidFill>
                <a:latin typeface="Gotham Narrow Light" pitchFamily="50" charset="0"/>
              </a:rPr>
              <a:t>Matt. 25:24-27</a:t>
            </a:r>
          </a:p>
          <a:p>
            <a:endParaRPr lang="en-US" sz="2800" b="1" dirty="0">
              <a:solidFill>
                <a:schemeClr val="tx1"/>
              </a:solidFill>
              <a:latin typeface="Gotham Narrow Light" pitchFamily="50" charset="0"/>
            </a:endParaRPr>
          </a:p>
          <a:p>
            <a:r>
              <a:rPr lang="en-US" sz="2800" b="1" dirty="0">
                <a:solidFill>
                  <a:schemeClr val="tx1"/>
                </a:solidFill>
                <a:latin typeface="Gotham Narrow Light" pitchFamily="50" charset="0"/>
              </a:rPr>
              <a:t>Is the Master representative of God?</a:t>
            </a:r>
          </a:p>
          <a:p>
            <a:endParaRPr lang="en-US" sz="2800" b="1" dirty="0">
              <a:solidFill>
                <a:schemeClr val="tx1"/>
              </a:solidFill>
              <a:latin typeface="Gotham Narrow Light" pitchFamily="50" charset="0"/>
            </a:endParaRPr>
          </a:p>
          <a:p>
            <a:r>
              <a:rPr lang="en-US" sz="2800" b="1" dirty="0">
                <a:solidFill>
                  <a:schemeClr val="tx1"/>
                </a:solidFill>
                <a:latin typeface="Gotham Narrow Light" pitchFamily="50" charset="0"/>
              </a:rPr>
              <a:t>Yes</a:t>
            </a:r>
          </a:p>
        </p:txBody>
      </p:sp>
    </p:spTree>
    <p:extLst>
      <p:ext uri="{BB962C8B-B14F-4D97-AF65-F5344CB8AC3E}">
        <p14:creationId xmlns:p14="http://schemas.microsoft.com/office/powerpoint/2010/main" val="2712282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A Draconian God?</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2800" b="1" dirty="0">
                <a:solidFill>
                  <a:schemeClr val="tx1"/>
                </a:solidFill>
                <a:latin typeface="Gotham Narrow Light" pitchFamily="50" charset="0"/>
              </a:rPr>
              <a:t>Is God admitting wrong?</a:t>
            </a:r>
          </a:p>
          <a:p>
            <a:endParaRPr lang="en-US" sz="2800" b="1" dirty="0">
              <a:solidFill>
                <a:schemeClr val="tx1"/>
              </a:solidFill>
              <a:latin typeface="Gotham Narrow Light" pitchFamily="50" charset="0"/>
            </a:endParaRPr>
          </a:p>
          <a:p>
            <a:r>
              <a:rPr lang="en-US" sz="2800" b="1" dirty="0">
                <a:solidFill>
                  <a:schemeClr val="tx1"/>
                </a:solidFill>
                <a:latin typeface="Gotham Narrow Light" pitchFamily="50" charset="0"/>
              </a:rPr>
              <a:t>No</a:t>
            </a:r>
          </a:p>
          <a:p>
            <a:endParaRPr lang="en-US" sz="2800" b="1" dirty="0">
              <a:solidFill>
                <a:schemeClr val="tx1"/>
              </a:solidFill>
              <a:latin typeface="Gotham Narrow Light" pitchFamily="50" charset="0"/>
            </a:endParaRPr>
          </a:p>
          <a:p>
            <a:r>
              <a:rPr lang="en-US" sz="2800" b="1" dirty="0">
                <a:solidFill>
                  <a:schemeClr val="tx1"/>
                </a:solidFill>
                <a:latin typeface="Gotham Narrow Light" pitchFamily="50" charset="0"/>
              </a:rPr>
              <a:t>Hab. 1:13</a:t>
            </a:r>
          </a:p>
        </p:txBody>
      </p:sp>
    </p:spTree>
    <p:extLst>
      <p:ext uri="{BB962C8B-B14F-4D97-AF65-F5344CB8AC3E}">
        <p14:creationId xmlns:p14="http://schemas.microsoft.com/office/powerpoint/2010/main" val="4087632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A Draconian God?</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endParaRPr lang="en-US" sz="2800" b="1" dirty="0">
              <a:solidFill>
                <a:schemeClr val="tx1"/>
              </a:solidFill>
              <a:latin typeface="Gotham Narrow Light" pitchFamily="50" charset="0"/>
            </a:endParaRPr>
          </a:p>
          <a:p>
            <a:r>
              <a:rPr lang="en-US" sz="2800" b="1" dirty="0">
                <a:solidFill>
                  <a:schemeClr val="tx1"/>
                </a:solidFill>
                <a:latin typeface="Gotham Narrow Light" pitchFamily="50" charset="0"/>
              </a:rPr>
              <a:t>Is God admitting to being “harsh”?</a:t>
            </a:r>
          </a:p>
          <a:p>
            <a:endParaRPr lang="en-US" sz="2800" b="1" dirty="0">
              <a:solidFill>
                <a:schemeClr val="tx1"/>
              </a:solidFill>
              <a:latin typeface="Gotham Narrow Light" pitchFamily="50" charset="0"/>
            </a:endParaRPr>
          </a:p>
          <a:p>
            <a:pPr marL="514350" indent="-514350">
              <a:buFont typeface="Arial"/>
              <a:buAutoNum type="arabicPeriod"/>
            </a:pPr>
            <a:r>
              <a:rPr lang="en-US" sz="2800" b="1" dirty="0">
                <a:solidFill>
                  <a:schemeClr val="tx1"/>
                </a:solidFill>
                <a:latin typeface="Gotham Narrow Light" pitchFamily="50" charset="0"/>
              </a:rPr>
              <a:t>Could be saying God is a good businessman</a:t>
            </a:r>
          </a:p>
          <a:p>
            <a:pPr marL="514350" indent="-514350">
              <a:buAutoNum type="arabicPeriod"/>
            </a:pPr>
            <a:endParaRPr lang="en-US" sz="2800" b="1" dirty="0">
              <a:solidFill>
                <a:schemeClr val="tx1"/>
              </a:solidFill>
              <a:latin typeface="Gotham Narrow Light" pitchFamily="50" charset="0"/>
            </a:endParaRPr>
          </a:p>
          <a:p>
            <a:pPr marL="514350" indent="-514350">
              <a:buAutoNum type="arabicPeriod"/>
            </a:pPr>
            <a:r>
              <a:rPr lang="en-US" sz="2800" b="1" dirty="0">
                <a:solidFill>
                  <a:schemeClr val="tx1"/>
                </a:solidFill>
                <a:latin typeface="Gotham Narrow Light" pitchFamily="50" charset="0"/>
              </a:rPr>
              <a:t>Not everything applies in every parable</a:t>
            </a:r>
          </a:p>
          <a:p>
            <a:pPr marL="514350" indent="-514350">
              <a:buAutoNum type="arabicPeriod"/>
            </a:pPr>
            <a:endParaRPr lang="en-US" sz="2800" b="1" dirty="0">
              <a:solidFill>
                <a:schemeClr val="tx1"/>
              </a:solidFill>
              <a:latin typeface="Gotham Narrow Light" pitchFamily="50" charset="0"/>
            </a:endParaRPr>
          </a:p>
          <a:p>
            <a:pPr marL="514350" indent="-514350">
              <a:buAutoNum type="arabicPeriod"/>
            </a:pPr>
            <a:r>
              <a:rPr lang="en-US" sz="2800" b="1" dirty="0">
                <a:solidFill>
                  <a:schemeClr val="tx1"/>
                </a:solidFill>
                <a:latin typeface="Gotham Narrow Light" pitchFamily="50" charset="0"/>
              </a:rPr>
              <a:t>Sometimes the person God is compared to is worse than God</a:t>
            </a:r>
          </a:p>
          <a:p>
            <a:r>
              <a:rPr lang="en-US" sz="2800" b="1" dirty="0">
                <a:solidFill>
                  <a:schemeClr val="tx1"/>
                </a:solidFill>
                <a:latin typeface="Gotham Narrow Light" pitchFamily="50" charset="0"/>
              </a:rPr>
              <a:t>Lk. 18:1</a:t>
            </a:r>
          </a:p>
          <a:p>
            <a:pPr marL="514350" indent="-514350">
              <a:buAutoNum type="arabicPeriod"/>
            </a:pPr>
            <a:endParaRPr lang="en-US" sz="2800" b="1" dirty="0">
              <a:solidFill>
                <a:schemeClr val="tx1"/>
              </a:solidFill>
              <a:latin typeface="Gotham Narrow Light" pitchFamily="50" charset="0"/>
            </a:endParaRPr>
          </a:p>
          <a:p>
            <a:pPr marL="514350" indent="-514350">
              <a:buFont typeface="+mj-lt"/>
              <a:buAutoNum type="arabicPeriod" startAt="3"/>
            </a:pPr>
            <a:endParaRPr lang="en-US" sz="2800" b="1" dirty="0">
              <a:solidFill>
                <a:schemeClr val="tx1"/>
              </a:solidFill>
              <a:latin typeface="Gotham Narrow Light" pitchFamily="50" charset="0"/>
            </a:endParaRPr>
          </a:p>
        </p:txBody>
      </p:sp>
    </p:spTree>
    <p:extLst>
      <p:ext uri="{BB962C8B-B14F-4D97-AF65-F5344CB8AC3E}">
        <p14:creationId xmlns:p14="http://schemas.microsoft.com/office/powerpoint/2010/main" val="553640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A Draconian God?</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2800" b="1" dirty="0">
                <a:solidFill>
                  <a:schemeClr val="tx1"/>
                </a:solidFill>
                <a:latin typeface="Gotham Narrow Light" pitchFamily="50" charset="0"/>
              </a:rPr>
              <a:t>Are WE the ones sowing seed?</a:t>
            </a:r>
          </a:p>
          <a:p>
            <a:endParaRPr lang="en-US" sz="2800" b="1" dirty="0">
              <a:solidFill>
                <a:schemeClr val="tx1"/>
              </a:solidFill>
              <a:latin typeface="Gotham Narrow Light" pitchFamily="50" charset="0"/>
            </a:endParaRPr>
          </a:p>
          <a:p>
            <a:r>
              <a:rPr lang="en-US" sz="2800" b="1" dirty="0">
                <a:solidFill>
                  <a:schemeClr val="tx1"/>
                </a:solidFill>
                <a:latin typeface="Gotham Narrow Light" pitchFamily="50" charset="0"/>
              </a:rPr>
              <a:t>Yes</a:t>
            </a:r>
          </a:p>
          <a:p>
            <a:endParaRPr lang="en-US" sz="2800" b="1" dirty="0">
              <a:solidFill>
                <a:schemeClr val="tx1"/>
              </a:solidFill>
              <a:latin typeface="Gotham Narrow Light" pitchFamily="50" charset="0"/>
            </a:endParaRPr>
          </a:p>
          <a:p>
            <a:r>
              <a:rPr lang="en-US" sz="2800" b="1" dirty="0">
                <a:solidFill>
                  <a:schemeClr val="tx1"/>
                </a:solidFill>
                <a:latin typeface="Gotham Narrow Light" pitchFamily="50" charset="0"/>
              </a:rPr>
              <a:t>1 Thess. 2:4</a:t>
            </a:r>
          </a:p>
        </p:txBody>
      </p:sp>
    </p:spTree>
    <p:extLst>
      <p:ext uri="{BB962C8B-B14F-4D97-AF65-F5344CB8AC3E}">
        <p14:creationId xmlns:p14="http://schemas.microsoft.com/office/powerpoint/2010/main" val="1247725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600" b="1" dirty="0">
                <a:solidFill>
                  <a:schemeClr val="tx1"/>
                </a:solidFill>
                <a:latin typeface="Gotham Narrow Light" pitchFamily="50" charset="0"/>
              </a:rPr>
              <a:t>The Question:</a:t>
            </a:r>
          </a:p>
          <a:p>
            <a:r>
              <a:rPr lang="en-US" sz="3600" dirty="0">
                <a:solidFill>
                  <a:schemeClr val="tx1"/>
                </a:solidFill>
                <a:latin typeface="Gotham Narrow Black" pitchFamily="50" charset="0"/>
              </a:rPr>
              <a:t>When Jesus talks about a hand or eye</a:t>
            </a:r>
          </a:p>
          <a:p>
            <a:r>
              <a:rPr lang="en-US" sz="3600" dirty="0">
                <a:solidFill>
                  <a:schemeClr val="tx1"/>
                </a:solidFill>
                <a:latin typeface="Gotham Narrow Black" pitchFamily="50" charset="0"/>
              </a:rPr>
              <a:t>causing you to sin and removing it,</a:t>
            </a:r>
          </a:p>
          <a:p>
            <a:r>
              <a:rPr lang="en-US" sz="3600" dirty="0">
                <a:solidFill>
                  <a:schemeClr val="tx1"/>
                </a:solidFill>
                <a:latin typeface="Gotham Narrow Black" pitchFamily="50" charset="0"/>
              </a:rPr>
              <a:t>can this also refer to the body of Christ?</a:t>
            </a:r>
          </a:p>
          <a:p>
            <a:endParaRPr lang="en-US" sz="3600" dirty="0">
              <a:solidFill>
                <a:schemeClr val="tx1"/>
              </a:solidFill>
              <a:latin typeface="Gotham Narrow Black" pitchFamily="50" charset="0"/>
            </a:endParaRPr>
          </a:p>
          <a:p>
            <a:r>
              <a:rPr lang="en-US" sz="3600" dirty="0">
                <a:solidFill>
                  <a:schemeClr val="tx1"/>
                </a:solidFill>
                <a:latin typeface="Gotham Narrow Black" pitchFamily="50" charset="0"/>
              </a:rPr>
              <a:t>i.e. Christians being removed from the body?</a:t>
            </a:r>
          </a:p>
        </p:txBody>
      </p:sp>
    </p:spTree>
    <p:extLst>
      <p:ext uri="{BB962C8B-B14F-4D97-AF65-F5344CB8AC3E}">
        <p14:creationId xmlns:p14="http://schemas.microsoft.com/office/powerpoint/2010/main" val="404523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Disfellowship</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200" b="1" u="sng" dirty="0">
                <a:solidFill>
                  <a:schemeClr val="tx1"/>
                </a:solidFill>
                <a:latin typeface="Gotham Narrow Light" pitchFamily="50" charset="0"/>
              </a:rPr>
              <a:t>The Text:</a:t>
            </a:r>
          </a:p>
          <a:p>
            <a:r>
              <a:rPr lang="en-US" sz="3200" b="1" dirty="0">
                <a:solidFill>
                  <a:schemeClr val="tx1"/>
                </a:solidFill>
                <a:latin typeface="Gotham Narrow Light" pitchFamily="50" charset="0"/>
              </a:rPr>
              <a:t>Matt. 5:27-30</a:t>
            </a:r>
          </a:p>
        </p:txBody>
      </p:sp>
    </p:spTree>
    <p:extLst>
      <p:ext uri="{BB962C8B-B14F-4D97-AF65-F5344CB8AC3E}">
        <p14:creationId xmlns:p14="http://schemas.microsoft.com/office/powerpoint/2010/main" val="1740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7C3E19-64E5-5F4D-2F64-3CE9B5DCF24B}"/>
              </a:ext>
            </a:extLst>
          </p:cNvPr>
          <p:cNvSpPr txBox="1">
            <a:spLocks/>
          </p:cNvSpPr>
          <p:nvPr/>
        </p:nvSpPr>
        <p:spPr>
          <a:xfrm>
            <a:off x="3620366" y="1919552"/>
            <a:ext cx="4951268"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8000" b="0" i="1" u="none" strike="noStrike" kern="1200" cap="none" spc="0" normalizeH="0" baseline="0" noProof="0" dirty="0">
                <a:ln>
                  <a:noFill/>
                </a:ln>
                <a:solidFill>
                  <a:prstClr val="black"/>
                </a:solidFill>
                <a:effectLst/>
                <a:uLnTx/>
                <a:uFillTx/>
                <a:latin typeface="BigNoodleTitling" panose="02000708030402040100" pitchFamily="2" charset="0"/>
                <a:ea typeface="+mj-ea"/>
              </a:rPr>
              <a:t>OPENING PRAYER</a:t>
            </a:r>
          </a:p>
        </p:txBody>
      </p:sp>
    </p:spTree>
    <p:extLst>
      <p:ext uri="{BB962C8B-B14F-4D97-AF65-F5344CB8AC3E}">
        <p14:creationId xmlns:p14="http://schemas.microsoft.com/office/powerpoint/2010/main" val="1846100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Disfellowship</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200" b="1" u="sng" dirty="0">
                <a:solidFill>
                  <a:schemeClr val="tx1"/>
                </a:solidFill>
                <a:latin typeface="Gotham Narrow Light" pitchFamily="50" charset="0"/>
              </a:rPr>
              <a:t>The Text:</a:t>
            </a:r>
          </a:p>
          <a:p>
            <a:r>
              <a:rPr lang="en-US" sz="3200" b="1" dirty="0">
                <a:solidFill>
                  <a:schemeClr val="tx1"/>
                </a:solidFill>
                <a:latin typeface="Gotham Narrow Light" pitchFamily="50" charset="0"/>
              </a:rPr>
              <a:t>Matt. 5:27-30</a:t>
            </a:r>
          </a:p>
          <a:p>
            <a:endParaRPr lang="en-US" sz="3200" b="1" dirty="0">
              <a:solidFill>
                <a:schemeClr val="tx1"/>
              </a:solidFill>
              <a:latin typeface="Gotham Narrow Light" pitchFamily="50" charset="0"/>
            </a:endParaRPr>
          </a:p>
          <a:p>
            <a:r>
              <a:rPr lang="en-US" sz="3200" b="1" u="sng" dirty="0">
                <a:solidFill>
                  <a:schemeClr val="tx1"/>
                </a:solidFill>
                <a:latin typeface="Gotham Narrow Light" pitchFamily="50" charset="0"/>
              </a:rPr>
              <a:t>Other Texts:</a:t>
            </a:r>
          </a:p>
          <a:p>
            <a:r>
              <a:rPr lang="en-US" sz="3200" b="1" dirty="0">
                <a:solidFill>
                  <a:schemeClr val="tx1"/>
                </a:solidFill>
                <a:latin typeface="Gotham Narrow Light" pitchFamily="50" charset="0"/>
              </a:rPr>
              <a:t>Matt. 18:17</a:t>
            </a:r>
          </a:p>
          <a:p>
            <a:r>
              <a:rPr lang="en-US" sz="3200" b="1" dirty="0">
                <a:solidFill>
                  <a:schemeClr val="tx1"/>
                </a:solidFill>
                <a:latin typeface="Gotham Narrow Light" pitchFamily="50" charset="0"/>
              </a:rPr>
              <a:t>1 Cor. 5:5, 7-11</a:t>
            </a:r>
          </a:p>
          <a:p>
            <a:r>
              <a:rPr lang="en-US" sz="3200" b="1" dirty="0">
                <a:solidFill>
                  <a:schemeClr val="tx1"/>
                </a:solidFill>
                <a:latin typeface="Gotham Narrow Light" pitchFamily="50" charset="0"/>
              </a:rPr>
              <a:t>1 Tim. 1:20</a:t>
            </a:r>
          </a:p>
          <a:p>
            <a:r>
              <a:rPr lang="en-US" sz="3200" b="1" dirty="0">
                <a:solidFill>
                  <a:schemeClr val="tx1"/>
                </a:solidFill>
                <a:latin typeface="Gotham Narrow Light" pitchFamily="50" charset="0"/>
              </a:rPr>
              <a:t>Heb. 13:17</a:t>
            </a:r>
          </a:p>
        </p:txBody>
      </p:sp>
    </p:spTree>
    <p:extLst>
      <p:ext uri="{BB962C8B-B14F-4D97-AF65-F5344CB8AC3E}">
        <p14:creationId xmlns:p14="http://schemas.microsoft.com/office/powerpoint/2010/main" val="59010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2800" b="1" dirty="0">
                <a:solidFill>
                  <a:schemeClr val="tx1"/>
                </a:solidFill>
                <a:latin typeface="Gotham Narrow Light" pitchFamily="50" charset="0"/>
              </a:rPr>
              <a:t>The Question:</a:t>
            </a:r>
          </a:p>
          <a:p>
            <a:r>
              <a:rPr lang="en-US" sz="3600" dirty="0">
                <a:solidFill>
                  <a:schemeClr val="tx1"/>
                </a:solidFill>
                <a:latin typeface="Gotham Narrow Black" pitchFamily="50" charset="0"/>
              </a:rPr>
              <a:t>Is there a prophecy about Judas</a:t>
            </a:r>
          </a:p>
          <a:p>
            <a:r>
              <a:rPr lang="en-US" sz="3600" dirty="0">
                <a:solidFill>
                  <a:schemeClr val="tx1"/>
                </a:solidFill>
                <a:latin typeface="Gotham Narrow Black" pitchFamily="50" charset="0"/>
              </a:rPr>
              <a:t>being the betrayer of Jesus?</a:t>
            </a:r>
          </a:p>
          <a:p>
            <a:endParaRPr lang="en-US" sz="3600" dirty="0">
              <a:solidFill>
                <a:schemeClr val="tx1"/>
              </a:solidFill>
              <a:latin typeface="Gotham Narrow Black" pitchFamily="50" charset="0"/>
            </a:endParaRPr>
          </a:p>
          <a:p>
            <a:r>
              <a:rPr lang="en-US" sz="3600" dirty="0">
                <a:solidFill>
                  <a:schemeClr val="tx1"/>
                </a:solidFill>
                <a:latin typeface="Gotham Narrow Black" pitchFamily="50" charset="0"/>
              </a:rPr>
              <a:t>What if Judas had not betrayed Jesus?</a:t>
            </a:r>
          </a:p>
          <a:p>
            <a:r>
              <a:rPr lang="en-US" sz="3600" dirty="0">
                <a:solidFill>
                  <a:schemeClr val="tx1"/>
                </a:solidFill>
                <a:latin typeface="Gotham Narrow Black" pitchFamily="50" charset="0"/>
              </a:rPr>
              <a:t>Would another betray Him?</a:t>
            </a:r>
          </a:p>
        </p:txBody>
      </p:sp>
    </p:spTree>
    <p:extLst>
      <p:ext uri="{BB962C8B-B14F-4D97-AF65-F5344CB8AC3E}">
        <p14:creationId xmlns:p14="http://schemas.microsoft.com/office/powerpoint/2010/main" val="1960543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The Detractor: Judas</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200" b="1" dirty="0">
                <a:solidFill>
                  <a:schemeClr val="tx1"/>
                </a:solidFill>
                <a:latin typeface="Gotham Narrow Light" pitchFamily="50" charset="0"/>
              </a:rPr>
              <a:t>The Prophecies of Jesus’ Betrayal:</a:t>
            </a:r>
          </a:p>
          <a:p>
            <a:endParaRPr lang="en-US" sz="3200" b="1" dirty="0">
              <a:solidFill>
                <a:schemeClr val="tx1"/>
              </a:solidFill>
              <a:latin typeface="Gotham Narrow Light" pitchFamily="50" charset="0"/>
            </a:endParaRPr>
          </a:p>
          <a:p>
            <a:r>
              <a:rPr lang="en-US" sz="3200" b="1" dirty="0">
                <a:solidFill>
                  <a:schemeClr val="tx1"/>
                </a:solidFill>
                <a:latin typeface="Gotham Narrow Light" pitchFamily="50" charset="0"/>
              </a:rPr>
              <a:t>Betrayed for Money</a:t>
            </a:r>
          </a:p>
          <a:p>
            <a:r>
              <a:rPr lang="en-US" sz="3200" b="1" dirty="0">
                <a:solidFill>
                  <a:schemeClr val="tx1"/>
                </a:solidFill>
                <a:latin typeface="Gotham Narrow Light" pitchFamily="50" charset="0"/>
              </a:rPr>
              <a:t>Zech. 11:12</a:t>
            </a:r>
          </a:p>
          <a:p>
            <a:r>
              <a:rPr lang="en-US" sz="3200" b="1" dirty="0">
                <a:solidFill>
                  <a:schemeClr val="tx1"/>
                </a:solidFill>
                <a:latin typeface="Gotham Narrow Light" pitchFamily="50" charset="0"/>
              </a:rPr>
              <a:t>Jer. 32:6-9</a:t>
            </a:r>
          </a:p>
        </p:txBody>
      </p:sp>
    </p:spTree>
    <p:extLst>
      <p:ext uri="{BB962C8B-B14F-4D97-AF65-F5344CB8AC3E}">
        <p14:creationId xmlns:p14="http://schemas.microsoft.com/office/powerpoint/2010/main" val="2784732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The Detractor: Judas</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200" b="1" dirty="0">
                <a:solidFill>
                  <a:schemeClr val="tx1"/>
                </a:solidFill>
                <a:latin typeface="Gotham Narrow Light" pitchFamily="50" charset="0"/>
              </a:rPr>
              <a:t>The Prophecies of Jesus’ Betrayal:</a:t>
            </a:r>
          </a:p>
          <a:p>
            <a:endParaRPr lang="en-US" sz="3200" b="1" dirty="0">
              <a:solidFill>
                <a:schemeClr val="tx1"/>
              </a:solidFill>
              <a:latin typeface="Gotham Narrow Light" pitchFamily="50" charset="0"/>
            </a:endParaRPr>
          </a:p>
          <a:p>
            <a:r>
              <a:rPr lang="en-US" sz="3200" b="1" dirty="0">
                <a:solidFill>
                  <a:schemeClr val="tx1"/>
                </a:solidFill>
                <a:latin typeface="Gotham Narrow Light" pitchFamily="50" charset="0"/>
              </a:rPr>
              <a:t>Betrayed for Money</a:t>
            </a:r>
          </a:p>
          <a:p>
            <a:r>
              <a:rPr lang="en-US" sz="3200" b="1" dirty="0">
                <a:solidFill>
                  <a:schemeClr val="tx1"/>
                </a:solidFill>
                <a:latin typeface="Gotham Narrow Light" pitchFamily="50" charset="0"/>
              </a:rPr>
              <a:t>Zech. 11:12</a:t>
            </a:r>
          </a:p>
          <a:p>
            <a:r>
              <a:rPr lang="en-US" sz="3200" b="1" dirty="0">
                <a:solidFill>
                  <a:schemeClr val="tx1"/>
                </a:solidFill>
                <a:latin typeface="Gotham Narrow Light" pitchFamily="50" charset="0"/>
              </a:rPr>
              <a:t>Jer. 32:6-9</a:t>
            </a:r>
          </a:p>
          <a:p>
            <a:endParaRPr lang="en-US" sz="3200" b="1" dirty="0">
              <a:solidFill>
                <a:schemeClr val="tx1"/>
              </a:solidFill>
              <a:latin typeface="Gotham Narrow Light" pitchFamily="50" charset="0"/>
            </a:endParaRPr>
          </a:p>
          <a:p>
            <a:r>
              <a:rPr lang="en-US" sz="3200" b="1" dirty="0">
                <a:solidFill>
                  <a:schemeClr val="tx1"/>
                </a:solidFill>
                <a:latin typeface="Gotham Narrow Light" pitchFamily="50" charset="0"/>
              </a:rPr>
              <a:t>Betrayed by a Close Friend</a:t>
            </a:r>
          </a:p>
          <a:p>
            <a:r>
              <a:rPr lang="en-US" sz="3200" b="1" dirty="0">
                <a:solidFill>
                  <a:schemeClr val="tx1"/>
                </a:solidFill>
                <a:latin typeface="Gotham Narrow Light" pitchFamily="50" charset="0"/>
              </a:rPr>
              <a:t>Psa. 41:9</a:t>
            </a:r>
          </a:p>
          <a:p>
            <a:r>
              <a:rPr lang="en-US" sz="3200" b="1" dirty="0">
                <a:solidFill>
                  <a:schemeClr val="tx1"/>
                </a:solidFill>
                <a:latin typeface="Gotham Narrow Light" pitchFamily="50" charset="0"/>
              </a:rPr>
              <a:t>Jn. 13:18</a:t>
            </a:r>
          </a:p>
        </p:txBody>
      </p:sp>
    </p:spTree>
    <p:extLst>
      <p:ext uri="{BB962C8B-B14F-4D97-AF65-F5344CB8AC3E}">
        <p14:creationId xmlns:p14="http://schemas.microsoft.com/office/powerpoint/2010/main" val="202525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The Detractor: Judas</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2800" b="1" u="sng" dirty="0">
                <a:solidFill>
                  <a:schemeClr val="tx1"/>
                </a:solidFill>
                <a:latin typeface="Gotham Narrow Light" pitchFamily="50" charset="0"/>
              </a:rPr>
              <a:t>What if Judas had not Betrayed Jesus?</a:t>
            </a:r>
          </a:p>
        </p:txBody>
      </p:sp>
    </p:spTree>
    <p:extLst>
      <p:ext uri="{BB962C8B-B14F-4D97-AF65-F5344CB8AC3E}">
        <p14:creationId xmlns:p14="http://schemas.microsoft.com/office/powerpoint/2010/main" val="3010768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The Detractor: Judas</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2800" b="1" u="sng" dirty="0">
                <a:solidFill>
                  <a:schemeClr val="tx1"/>
                </a:solidFill>
                <a:latin typeface="Gotham Narrow Light" pitchFamily="50" charset="0"/>
              </a:rPr>
              <a:t>What if Judas had not Betrayed Jesus?</a:t>
            </a:r>
          </a:p>
          <a:p>
            <a:endParaRPr lang="en-US" sz="2800" b="1" dirty="0">
              <a:solidFill>
                <a:schemeClr val="tx1"/>
              </a:solidFill>
              <a:latin typeface="Gotham Narrow Light" pitchFamily="50" charset="0"/>
            </a:endParaRPr>
          </a:p>
          <a:p>
            <a:r>
              <a:rPr lang="en-US" sz="2800" b="1" dirty="0">
                <a:solidFill>
                  <a:schemeClr val="tx1"/>
                </a:solidFill>
                <a:latin typeface="Gotham Narrow Light" pitchFamily="50" charset="0"/>
              </a:rPr>
              <a:t>Another would have Betrayed Him</a:t>
            </a:r>
          </a:p>
          <a:p>
            <a:endParaRPr lang="en-US" sz="2800" b="1" dirty="0">
              <a:solidFill>
                <a:schemeClr val="tx1"/>
              </a:solidFill>
              <a:latin typeface="Gotham Narrow Light" pitchFamily="50" charset="0"/>
            </a:endParaRPr>
          </a:p>
          <a:p>
            <a:r>
              <a:rPr lang="en-US" sz="2800" b="1" dirty="0">
                <a:solidFill>
                  <a:schemeClr val="tx1"/>
                </a:solidFill>
                <a:latin typeface="Gotham Narrow Light" pitchFamily="50" charset="0"/>
              </a:rPr>
              <a:t>For A Price</a:t>
            </a:r>
          </a:p>
          <a:p>
            <a:endParaRPr lang="en-US" sz="2800" b="1" dirty="0">
              <a:solidFill>
                <a:schemeClr val="tx1"/>
              </a:solidFill>
              <a:latin typeface="Gotham Narrow Light" pitchFamily="50" charset="0"/>
            </a:endParaRPr>
          </a:p>
          <a:p>
            <a:r>
              <a:rPr lang="en-US" sz="2800" b="1" dirty="0">
                <a:solidFill>
                  <a:schemeClr val="tx1"/>
                </a:solidFill>
                <a:latin typeface="Gotham Narrow Light" pitchFamily="50" charset="0"/>
              </a:rPr>
              <a:t>Prophecies Must Be Fulfilled!</a:t>
            </a:r>
          </a:p>
        </p:txBody>
      </p:sp>
    </p:spTree>
    <p:extLst>
      <p:ext uri="{BB962C8B-B14F-4D97-AF65-F5344CB8AC3E}">
        <p14:creationId xmlns:p14="http://schemas.microsoft.com/office/powerpoint/2010/main" val="2600700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The Detractor: Judas</a:t>
            </a:r>
          </a:p>
        </p:txBody>
      </p:sp>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2800" b="1" u="sng" dirty="0">
                <a:solidFill>
                  <a:schemeClr val="tx1"/>
                </a:solidFill>
                <a:latin typeface="Gotham Narrow Light" pitchFamily="50" charset="0"/>
              </a:rPr>
              <a:t>Remember:</a:t>
            </a:r>
          </a:p>
          <a:p>
            <a:endParaRPr lang="en-US" sz="2800" u="sng" dirty="0">
              <a:solidFill>
                <a:schemeClr val="tx1"/>
              </a:solidFill>
              <a:latin typeface="Gotham Narrow Light" pitchFamily="50" charset="0"/>
            </a:endParaRPr>
          </a:p>
          <a:p>
            <a:r>
              <a:rPr lang="en-US" sz="2800" b="1" dirty="0">
                <a:solidFill>
                  <a:schemeClr val="tx1"/>
                </a:solidFill>
                <a:latin typeface="Gotham Narrow Light" pitchFamily="50" charset="0"/>
              </a:rPr>
              <a:t>Judas was NOT the only one who betrayed Jesus</a:t>
            </a:r>
          </a:p>
          <a:p>
            <a:endParaRPr lang="en-US" sz="2800" b="1" dirty="0">
              <a:solidFill>
                <a:schemeClr val="tx1"/>
              </a:solidFill>
              <a:latin typeface="Gotham Narrow Light" pitchFamily="50" charset="0"/>
            </a:endParaRPr>
          </a:p>
          <a:p>
            <a:r>
              <a:rPr lang="en-US" sz="2800" b="1" dirty="0">
                <a:solidFill>
                  <a:schemeClr val="tx1"/>
                </a:solidFill>
                <a:latin typeface="Gotham Narrow Light" pitchFamily="50" charset="0"/>
              </a:rPr>
              <a:t>Matt. 26:56</a:t>
            </a:r>
          </a:p>
          <a:p>
            <a:r>
              <a:rPr lang="en-US" sz="2800" b="1" dirty="0">
                <a:solidFill>
                  <a:schemeClr val="tx1"/>
                </a:solidFill>
                <a:latin typeface="Gotham Narrow Light" pitchFamily="50" charset="0"/>
              </a:rPr>
              <a:t>Rom. 3:23</a:t>
            </a:r>
          </a:p>
        </p:txBody>
      </p:sp>
    </p:spTree>
    <p:extLst>
      <p:ext uri="{BB962C8B-B14F-4D97-AF65-F5344CB8AC3E}">
        <p14:creationId xmlns:p14="http://schemas.microsoft.com/office/powerpoint/2010/main" val="49416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Original Question:</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“Does your church approve of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dirty="0">
              <a:ln>
                <a:noFill/>
              </a:ln>
              <a:solidFill>
                <a:prstClr val="white"/>
              </a:solidFill>
              <a:effectLst/>
              <a:uLnTx/>
              <a:uFillTx/>
              <a:latin typeface="Gotham Narrow Light" pitchFamily="50" charset="0"/>
              <a:ea typeface="+mn-ea"/>
            </a:endParaRP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Our church approves of what God approves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&amp; denounces what God denounces.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Acts 5:29</a:t>
            </a:r>
          </a:p>
        </p:txBody>
      </p:sp>
    </p:spTree>
    <p:extLst>
      <p:ext uri="{BB962C8B-B14F-4D97-AF65-F5344CB8AC3E}">
        <p14:creationId xmlns:p14="http://schemas.microsoft.com/office/powerpoint/2010/main" val="3282624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529343"/>
            <a:ext cx="10938776" cy="4486813"/>
          </a:xfrm>
        </p:spPr>
        <p:txBody>
          <a:bodyPr>
            <a:normAutofit/>
          </a:bodyPr>
          <a:lstStyle/>
          <a:p>
            <a:r>
              <a:rPr lang="en-US" dirty="0">
                <a:solidFill>
                  <a:schemeClr val="tx1"/>
                </a:solidFill>
                <a:latin typeface="Gotham Narrow Black" pitchFamily="50" charset="0"/>
              </a:rPr>
              <a:t>Does God Approve of Dancing?</a:t>
            </a:r>
          </a:p>
        </p:txBody>
      </p:sp>
    </p:spTree>
    <p:extLst>
      <p:ext uri="{BB962C8B-B14F-4D97-AF65-F5344CB8AC3E}">
        <p14:creationId xmlns:p14="http://schemas.microsoft.com/office/powerpoint/2010/main" val="258952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Considerations: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Who is dancing?</a:t>
            </a:r>
            <a:endParaRPr kumimoji="0" lang="en-US" sz="3200" b="1" i="0" u="none" strike="noStrike" kern="1200" cap="none" spc="0" normalizeH="0" baseline="0" noProof="0" dirty="0">
              <a:ln>
                <a:noFill/>
              </a:ln>
              <a:solidFill>
                <a:prstClr val="white"/>
              </a:solidFill>
              <a:effectLst/>
              <a:uLnTx/>
              <a:uFillTx/>
              <a:latin typeface="Gotham Narrow Light" pitchFamily="50" charset="0"/>
              <a:ea typeface="+mn-ea"/>
            </a:endParaRP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lang="en-US" sz="3200" b="1" dirty="0">
              <a:solidFill>
                <a:prstClr val="white"/>
              </a:solidFill>
              <a:latin typeface="Gotham Narrow Light" pitchFamily="50" charset="0"/>
            </a:endParaRPr>
          </a:p>
        </p:txBody>
      </p:sp>
      <p:sp>
        <p:nvSpPr>
          <p:cNvPr id="3" name="Text Placeholder 2">
            <a:extLst>
              <a:ext uri="{FF2B5EF4-FFF2-40B4-BE49-F238E27FC236}">
                <a16:creationId xmlns:a16="http://schemas.microsoft.com/office/drawing/2014/main" id="{6CF61B0E-39B2-0146-8FBB-0442DE294DF2}"/>
              </a:ext>
            </a:extLst>
          </p:cNvPr>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Dancing Approved?</a:t>
            </a:r>
          </a:p>
        </p:txBody>
      </p:sp>
    </p:spTree>
    <p:extLst>
      <p:ext uri="{BB962C8B-B14F-4D97-AF65-F5344CB8AC3E}">
        <p14:creationId xmlns:p14="http://schemas.microsoft.com/office/powerpoint/2010/main" val="171185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Songs of praise to God</a:t>
            </a:r>
          </a:p>
        </p:txBody>
      </p:sp>
    </p:spTree>
    <p:extLst>
      <p:ext uri="{BB962C8B-B14F-4D97-AF65-F5344CB8AC3E}">
        <p14:creationId xmlns:p14="http://schemas.microsoft.com/office/powerpoint/2010/main" val="4037164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Considerations: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Who is dancing?</a:t>
            </a:r>
            <a:endParaRPr kumimoji="0" lang="en-US" sz="3200" b="1" i="0" u="none" strike="noStrike" kern="1200" cap="none" spc="0" normalizeH="0" baseline="0" noProof="0" dirty="0">
              <a:ln>
                <a:noFill/>
              </a:ln>
              <a:solidFill>
                <a:prstClr val="white"/>
              </a:solidFill>
              <a:effectLst/>
              <a:uLnTx/>
              <a:uFillTx/>
              <a:latin typeface="Gotham Narrow Light" pitchFamily="50" charset="0"/>
              <a:ea typeface="+mn-ea"/>
            </a:endParaRP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lang="en-US" sz="3200" b="1" dirty="0">
              <a:solidFill>
                <a:prstClr val="white"/>
              </a:solidFill>
              <a:latin typeface="Gotham Narrow Light" pitchFamily="50" charset="0"/>
            </a:endParaRP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lang="en-US" sz="3200" b="1" dirty="0">
                <a:solidFill>
                  <a:prstClr val="white"/>
                </a:solidFill>
                <a:latin typeface="Gotham Narrow Light" pitchFamily="50" charset="0"/>
              </a:rPr>
              <a:t>Husband &amp; Wife</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lang="en-US" sz="3200" b="1" dirty="0">
                <a:solidFill>
                  <a:prstClr val="white"/>
                </a:solidFill>
                <a:latin typeface="Gotham Narrow Light" pitchFamily="50" charset="0"/>
              </a:rPr>
              <a:t>Unmarried Teenage Boy &amp; Girl</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Unmarried Adults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lang="en-US" sz="3200" b="1" dirty="0">
                <a:solidFill>
                  <a:prstClr val="white"/>
                </a:solidFill>
                <a:latin typeface="Gotham Narrow Light" pitchFamily="50" charset="0"/>
              </a:rPr>
              <a:t>Dad &amp; Daughter / Mother &amp; Son</a:t>
            </a:r>
            <a:endParaRPr kumimoji="0" lang="en-US" sz="3200" b="1" i="0" u="none" strike="noStrike" kern="1200" cap="none" spc="0" normalizeH="0" baseline="0" noProof="0" dirty="0">
              <a:ln>
                <a:noFill/>
              </a:ln>
              <a:solidFill>
                <a:prstClr val="white"/>
              </a:solidFill>
              <a:effectLst/>
              <a:uLnTx/>
              <a:uFillTx/>
              <a:latin typeface="Gotham Narrow Light" pitchFamily="50" charset="0"/>
              <a:ea typeface="+mn-ea"/>
            </a:endParaRPr>
          </a:p>
        </p:txBody>
      </p:sp>
      <p:sp>
        <p:nvSpPr>
          <p:cNvPr id="3" name="Text Placeholder 2">
            <a:extLst>
              <a:ext uri="{FF2B5EF4-FFF2-40B4-BE49-F238E27FC236}">
                <a16:creationId xmlns:a16="http://schemas.microsoft.com/office/drawing/2014/main" id="{6CF61B0E-39B2-0146-8FBB-0442DE294DF2}"/>
              </a:ext>
            </a:extLst>
          </p:cNvPr>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Dancing Approved?</a:t>
            </a:r>
          </a:p>
        </p:txBody>
      </p:sp>
    </p:spTree>
    <p:extLst>
      <p:ext uri="{BB962C8B-B14F-4D97-AF65-F5344CB8AC3E}">
        <p14:creationId xmlns:p14="http://schemas.microsoft.com/office/powerpoint/2010/main" val="655298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Considerations: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Who is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Where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lang="en-US" sz="3200" dirty="0">
              <a:solidFill>
                <a:prstClr val="white"/>
              </a:solidFill>
              <a:latin typeface="Gotham Narrow Black" pitchFamily="50" charset="0"/>
            </a:endParaRPr>
          </a:p>
        </p:txBody>
      </p:sp>
      <p:sp>
        <p:nvSpPr>
          <p:cNvPr id="3" name="Text Placeholder 2">
            <a:extLst>
              <a:ext uri="{FF2B5EF4-FFF2-40B4-BE49-F238E27FC236}">
                <a16:creationId xmlns:a16="http://schemas.microsoft.com/office/drawing/2014/main" id="{6CF61B0E-39B2-0146-8FBB-0442DE294DF2}"/>
              </a:ext>
            </a:extLst>
          </p:cNvPr>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Dancing Approved?</a:t>
            </a:r>
          </a:p>
        </p:txBody>
      </p:sp>
    </p:spTree>
    <p:extLst>
      <p:ext uri="{BB962C8B-B14F-4D97-AF65-F5344CB8AC3E}">
        <p14:creationId xmlns:p14="http://schemas.microsoft.com/office/powerpoint/2010/main" val="135318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Considerations: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Who is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Where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lang="en-US" sz="3200" dirty="0">
              <a:solidFill>
                <a:prstClr val="white"/>
              </a:solidFill>
              <a:latin typeface="Gotham Narrow Black" pitchFamily="50" charset="0"/>
            </a:endParaRP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Private v. </a:t>
            </a:r>
            <a:r>
              <a:rPr lang="en-US" sz="3200" b="1" dirty="0">
                <a:solidFill>
                  <a:prstClr val="white"/>
                </a:solidFill>
                <a:latin typeface="Gotham Narrow Light" pitchFamily="50" charset="0"/>
              </a:rPr>
              <a:t>Public</a:t>
            </a:r>
            <a:endParaRPr kumimoji="0" lang="en-US" sz="3200" b="0" i="0" u="none" strike="noStrike" kern="1200" cap="none" spc="0" normalizeH="0" baseline="0" noProof="0" dirty="0">
              <a:ln>
                <a:noFill/>
              </a:ln>
              <a:solidFill>
                <a:prstClr val="white"/>
              </a:solidFill>
              <a:effectLst/>
              <a:uLnTx/>
              <a:uFillTx/>
              <a:latin typeface="Gotham Narrow Black" pitchFamily="50" charset="0"/>
              <a:ea typeface="+mn-ea"/>
            </a:endParaRPr>
          </a:p>
        </p:txBody>
      </p:sp>
      <p:sp>
        <p:nvSpPr>
          <p:cNvPr id="3" name="Text Placeholder 2">
            <a:extLst>
              <a:ext uri="{FF2B5EF4-FFF2-40B4-BE49-F238E27FC236}">
                <a16:creationId xmlns:a16="http://schemas.microsoft.com/office/drawing/2014/main" id="{6CF61B0E-39B2-0146-8FBB-0442DE294DF2}"/>
              </a:ext>
            </a:extLst>
          </p:cNvPr>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Dancing Approved?</a:t>
            </a:r>
          </a:p>
        </p:txBody>
      </p:sp>
    </p:spTree>
    <p:extLst>
      <p:ext uri="{BB962C8B-B14F-4D97-AF65-F5344CB8AC3E}">
        <p14:creationId xmlns:p14="http://schemas.microsoft.com/office/powerpoint/2010/main" val="4263249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Considerations: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Who is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Where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How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lang="en-US" sz="3200" b="1" dirty="0">
              <a:solidFill>
                <a:prstClr val="white"/>
              </a:solidFill>
              <a:latin typeface="Gotham Narrow Light" pitchFamily="50" charset="0"/>
            </a:endParaRPr>
          </a:p>
        </p:txBody>
      </p:sp>
      <p:sp>
        <p:nvSpPr>
          <p:cNvPr id="3" name="Text Placeholder 2">
            <a:extLst>
              <a:ext uri="{FF2B5EF4-FFF2-40B4-BE49-F238E27FC236}">
                <a16:creationId xmlns:a16="http://schemas.microsoft.com/office/drawing/2014/main" id="{6CF61B0E-39B2-0146-8FBB-0442DE294DF2}"/>
              </a:ext>
            </a:extLst>
          </p:cNvPr>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Dancing Approved?</a:t>
            </a:r>
          </a:p>
        </p:txBody>
      </p:sp>
    </p:spTree>
    <p:extLst>
      <p:ext uri="{BB962C8B-B14F-4D97-AF65-F5344CB8AC3E}">
        <p14:creationId xmlns:p14="http://schemas.microsoft.com/office/powerpoint/2010/main" val="2160333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Considerations: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Who is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Where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How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lang="en-US" sz="3200" b="1" dirty="0">
              <a:solidFill>
                <a:prstClr val="white"/>
              </a:solidFill>
              <a:latin typeface="Gotham Narrow Light" pitchFamily="50" charset="0"/>
            </a:endParaRP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Hokey Pokey v. Slow Dance</a:t>
            </a:r>
          </a:p>
        </p:txBody>
      </p:sp>
      <p:sp>
        <p:nvSpPr>
          <p:cNvPr id="3" name="Text Placeholder 2">
            <a:extLst>
              <a:ext uri="{FF2B5EF4-FFF2-40B4-BE49-F238E27FC236}">
                <a16:creationId xmlns:a16="http://schemas.microsoft.com/office/drawing/2014/main" id="{6CF61B0E-39B2-0146-8FBB-0442DE294DF2}"/>
              </a:ext>
            </a:extLst>
          </p:cNvPr>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Dancing Approved?</a:t>
            </a:r>
          </a:p>
        </p:txBody>
      </p:sp>
    </p:spTree>
    <p:extLst>
      <p:ext uri="{BB962C8B-B14F-4D97-AF65-F5344CB8AC3E}">
        <p14:creationId xmlns:p14="http://schemas.microsoft.com/office/powerpoint/2010/main" val="1265049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Considerations: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Who is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Where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How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Why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dirty="0">
              <a:ln>
                <a:noFill/>
              </a:ln>
              <a:solidFill>
                <a:prstClr val="white"/>
              </a:solidFill>
              <a:effectLst/>
              <a:uLnTx/>
              <a:uFillTx/>
              <a:latin typeface="Gotham Narrow Light" pitchFamily="50" charset="0"/>
              <a:ea typeface="+mn-ea"/>
            </a:endParaRPr>
          </a:p>
        </p:txBody>
      </p:sp>
      <p:sp>
        <p:nvSpPr>
          <p:cNvPr id="3" name="Text Placeholder 2">
            <a:extLst>
              <a:ext uri="{FF2B5EF4-FFF2-40B4-BE49-F238E27FC236}">
                <a16:creationId xmlns:a16="http://schemas.microsoft.com/office/drawing/2014/main" id="{6CF61B0E-39B2-0146-8FBB-0442DE294DF2}"/>
              </a:ext>
            </a:extLst>
          </p:cNvPr>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Dancing Approved?</a:t>
            </a:r>
          </a:p>
        </p:txBody>
      </p:sp>
    </p:spTree>
    <p:extLst>
      <p:ext uri="{BB962C8B-B14F-4D97-AF65-F5344CB8AC3E}">
        <p14:creationId xmlns:p14="http://schemas.microsoft.com/office/powerpoint/2010/main" val="4293552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Considerations: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Who is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Where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How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Why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dirty="0">
              <a:ln>
                <a:noFill/>
              </a:ln>
              <a:solidFill>
                <a:prstClr val="white"/>
              </a:solidFill>
              <a:effectLst/>
              <a:uLnTx/>
              <a:uFillTx/>
              <a:latin typeface="Gotham Narrow Light" pitchFamily="50" charset="0"/>
              <a:ea typeface="+mn-ea"/>
            </a:endParaRPr>
          </a:p>
          <a:p>
            <a:pPr>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Joy v. Exercise v. Worship</a:t>
            </a:r>
          </a:p>
          <a:p>
            <a:pPr>
              <a:defRPr/>
            </a:pPr>
            <a:r>
              <a:rPr lang="en-US" sz="3200" b="1" dirty="0">
                <a:solidFill>
                  <a:prstClr val="white"/>
                </a:solidFill>
                <a:latin typeface="Gotham Narrow Light" pitchFamily="50" charset="0"/>
              </a:rPr>
              <a:t>Matt. 14:1-10, Ex. 32:19</a:t>
            </a:r>
            <a:endParaRPr kumimoji="0" lang="en-US" sz="3200" b="1" i="0" u="none" strike="noStrike" kern="1200" cap="none" spc="0" normalizeH="0" baseline="0" noProof="0" dirty="0">
              <a:ln>
                <a:noFill/>
              </a:ln>
              <a:solidFill>
                <a:prstClr val="white"/>
              </a:solidFill>
              <a:effectLst/>
              <a:uLnTx/>
              <a:uFillTx/>
              <a:latin typeface="Gotham Narrow Light" pitchFamily="50" charset="0"/>
              <a:ea typeface="+mn-ea"/>
            </a:endParaRPr>
          </a:p>
        </p:txBody>
      </p:sp>
      <p:sp>
        <p:nvSpPr>
          <p:cNvPr id="3" name="Text Placeholder 2">
            <a:extLst>
              <a:ext uri="{FF2B5EF4-FFF2-40B4-BE49-F238E27FC236}">
                <a16:creationId xmlns:a16="http://schemas.microsoft.com/office/drawing/2014/main" id="{6CF61B0E-39B2-0146-8FBB-0442DE294DF2}"/>
              </a:ext>
            </a:extLst>
          </p:cNvPr>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Dancing Approved?</a:t>
            </a:r>
          </a:p>
        </p:txBody>
      </p:sp>
    </p:spTree>
    <p:extLst>
      <p:ext uri="{BB962C8B-B14F-4D97-AF65-F5344CB8AC3E}">
        <p14:creationId xmlns:p14="http://schemas.microsoft.com/office/powerpoint/2010/main" val="283209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Considerations: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Who is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Where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How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Why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What are you wearing?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prstClr val="white"/>
              </a:solidFill>
              <a:effectLst/>
              <a:uLnTx/>
              <a:uFillTx/>
              <a:latin typeface="Gotham Narrow Black" pitchFamily="50" charset="0"/>
              <a:ea typeface="+mn-ea"/>
            </a:endParaRP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dirty="0">
              <a:ln>
                <a:noFill/>
              </a:ln>
              <a:solidFill>
                <a:prstClr val="white"/>
              </a:solidFill>
              <a:effectLst/>
              <a:uLnTx/>
              <a:uFillTx/>
              <a:latin typeface="Gotham Narrow Light" pitchFamily="50" charset="0"/>
              <a:ea typeface="+mn-ea"/>
            </a:endParaRPr>
          </a:p>
        </p:txBody>
      </p:sp>
      <p:sp>
        <p:nvSpPr>
          <p:cNvPr id="3" name="Text Placeholder 2">
            <a:extLst>
              <a:ext uri="{FF2B5EF4-FFF2-40B4-BE49-F238E27FC236}">
                <a16:creationId xmlns:a16="http://schemas.microsoft.com/office/drawing/2014/main" id="{6CF61B0E-39B2-0146-8FBB-0442DE294DF2}"/>
              </a:ext>
            </a:extLst>
          </p:cNvPr>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Dancing Approved?</a:t>
            </a:r>
          </a:p>
        </p:txBody>
      </p:sp>
    </p:spTree>
    <p:extLst>
      <p:ext uri="{BB962C8B-B14F-4D97-AF65-F5344CB8AC3E}">
        <p14:creationId xmlns:p14="http://schemas.microsoft.com/office/powerpoint/2010/main" val="1668581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Considerations: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Who is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Where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How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Why are you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What are you wearing?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prstClr val="white"/>
              </a:solidFill>
              <a:effectLst/>
              <a:uLnTx/>
              <a:uFillTx/>
              <a:latin typeface="Gotham Narrow Black" pitchFamily="50" charset="0"/>
              <a:ea typeface="+mn-ea"/>
            </a:endParaRPr>
          </a:p>
          <a:p>
            <a:pPr>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Modesty &amp; Nakedness</a:t>
            </a:r>
          </a:p>
          <a:p>
            <a:pPr>
              <a:defRPr/>
            </a:pPr>
            <a:r>
              <a:rPr lang="en-US" sz="3200" b="1" dirty="0">
                <a:solidFill>
                  <a:prstClr val="white"/>
                </a:solidFill>
                <a:latin typeface="Gotham Narrow Light" pitchFamily="50" charset="0"/>
              </a:rPr>
              <a:t>1 Tim. 2:9, 1 Pet. 3:4</a:t>
            </a:r>
            <a:endParaRPr kumimoji="0" lang="en-US" sz="3200" b="0" i="0" u="none" strike="noStrike" kern="1200" cap="none" spc="0" normalizeH="0" baseline="0" noProof="0" dirty="0">
              <a:ln>
                <a:noFill/>
              </a:ln>
              <a:solidFill>
                <a:prstClr val="white"/>
              </a:solidFill>
              <a:effectLst/>
              <a:uLnTx/>
              <a:uFillTx/>
              <a:latin typeface="Gotham Narrow Black" pitchFamily="50" charset="0"/>
              <a:ea typeface="+mn-ea"/>
            </a:endParaRP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dirty="0">
              <a:ln>
                <a:noFill/>
              </a:ln>
              <a:solidFill>
                <a:prstClr val="white"/>
              </a:solidFill>
              <a:effectLst/>
              <a:uLnTx/>
              <a:uFillTx/>
              <a:latin typeface="Gotham Narrow Light" pitchFamily="50" charset="0"/>
              <a:ea typeface="+mn-ea"/>
            </a:endParaRPr>
          </a:p>
        </p:txBody>
      </p:sp>
      <p:sp>
        <p:nvSpPr>
          <p:cNvPr id="3" name="Text Placeholder 2">
            <a:extLst>
              <a:ext uri="{FF2B5EF4-FFF2-40B4-BE49-F238E27FC236}">
                <a16:creationId xmlns:a16="http://schemas.microsoft.com/office/drawing/2014/main" id="{6CF61B0E-39B2-0146-8FBB-0442DE294DF2}"/>
              </a:ext>
            </a:extLst>
          </p:cNvPr>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Dancing Approved?</a:t>
            </a:r>
          </a:p>
        </p:txBody>
      </p:sp>
    </p:spTree>
    <p:extLst>
      <p:ext uri="{BB962C8B-B14F-4D97-AF65-F5344CB8AC3E}">
        <p14:creationId xmlns:p14="http://schemas.microsoft.com/office/powerpoint/2010/main" val="4106862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Considerations:</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Who is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Where are they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How are they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Why are they dancing?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What are they wearing?</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prstClr val="white"/>
              </a:solidFill>
              <a:effectLst/>
              <a:uLnTx/>
              <a:uFillTx/>
              <a:latin typeface="Gotham Narrow Black" pitchFamily="50" charset="0"/>
              <a:ea typeface="+mn-ea"/>
            </a:endParaRP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Gotham Narrow Black" pitchFamily="50" charset="0"/>
                <a:ea typeface="+mn-ea"/>
              </a:rPr>
              <a:t>What would Jesus do?</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Gotham Narrow Light" pitchFamily="50" charset="0"/>
                <a:ea typeface="+mn-ea"/>
              </a:rPr>
              <a:t>Rom. 1:32</a:t>
            </a:r>
          </a:p>
        </p:txBody>
      </p:sp>
      <p:sp>
        <p:nvSpPr>
          <p:cNvPr id="3" name="Text Placeholder 2">
            <a:extLst>
              <a:ext uri="{FF2B5EF4-FFF2-40B4-BE49-F238E27FC236}">
                <a16:creationId xmlns:a16="http://schemas.microsoft.com/office/drawing/2014/main" id="{6CF61B0E-39B2-0146-8FBB-0442DE294DF2}"/>
              </a:ext>
            </a:extLst>
          </p:cNvPr>
          <p:cNvSpPr>
            <a:spLocks noGrp="1"/>
          </p:cNvSpPr>
          <p:nvPr>
            <p:ph type="body" sz="quarter" idx="13"/>
          </p:nvPr>
        </p:nvSpPr>
        <p:spPr>
          <a:xfrm>
            <a:off x="0" y="1"/>
            <a:ext cx="10938776" cy="846306"/>
          </a:xfrm>
        </p:spPr>
        <p:txBody>
          <a:bodyPr>
            <a:normAutofit/>
          </a:bodyPr>
          <a:lstStyle/>
          <a:p>
            <a:r>
              <a:rPr lang="en-US" dirty="0">
                <a:solidFill>
                  <a:schemeClr val="tx1"/>
                </a:solidFill>
                <a:latin typeface="Gotham Narrow Black" pitchFamily="50" charset="0"/>
              </a:rPr>
              <a:t>Dancing Approved?</a:t>
            </a:r>
          </a:p>
        </p:txBody>
      </p:sp>
    </p:spTree>
    <p:extLst>
      <p:ext uri="{BB962C8B-B14F-4D97-AF65-F5344CB8AC3E}">
        <p14:creationId xmlns:p14="http://schemas.microsoft.com/office/powerpoint/2010/main" val="61268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132476" y="5717000"/>
            <a:ext cx="4963524" cy="498973"/>
          </a:xfrm>
        </p:spPr>
        <p:txBody>
          <a:bodyPr>
            <a:noAutofit/>
          </a:bodyPr>
          <a:lstStyle/>
          <a:p>
            <a:pPr algn="r"/>
            <a:r>
              <a:rPr lang="en-US" sz="3200" b="1" dirty="0">
                <a:solidFill>
                  <a:schemeClr val="tx1"/>
                </a:solidFill>
                <a:latin typeface="Helvetica" pitchFamily="2" charset="0"/>
              </a:rPr>
              <a:t>SHEDDING LIGHT</a:t>
            </a:r>
            <a:endParaRPr lang="en-US" sz="3200" b="1" dirty="0">
              <a:solidFill>
                <a:srgbClr val="4E4E50"/>
              </a:solidFill>
              <a:latin typeface="Helvetica" pitchFamily="2" charset="0"/>
            </a:endParaRPr>
          </a:p>
        </p:txBody>
      </p:sp>
      <p:sp>
        <p:nvSpPr>
          <p:cNvPr id="2" name="Text Placeholder 2">
            <a:extLst>
              <a:ext uri="{FF2B5EF4-FFF2-40B4-BE49-F238E27FC236}">
                <a16:creationId xmlns:a16="http://schemas.microsoft.com/office/drawing/2014/main" id="{6A7EF2EB-748B-BF10-9E9E-9ACEF311D858}"/>
              </a:ext>
            </a:extLst>
          </p:cNvPr>
          <p:cNvSpPr txBox="1">
            <a:spLocks/>
          </p:cNvSpPr>
          <p:nvPr/>
        </p:nvSpPr>
        <p:spPr>
          <a:xfrm>
            <a:off x="6096000" y="5717000"/>
            <a:ext cx="4415532" cy="498973"/>
          </a:xfrm>
          <a:prstGeom prst="rect">
            <a:avLst/>
          </a:prstGeom>
        </p:spPr>
        <p:txBody>
          <a:bodyPr vert="horz" lIns="91440" tIns="45720" rIns="91440" bIns="45720" rtlCol="0" anchor="ctr">
            <a:noAutofit/>
          </a:bodyPr>
          <a:lstStyle>
            <a:lvl1pPr marL="0" indent="0" algn="ctr" defTabSz="1219170" rtl="0" eaLnBrk="1" latinLnBrk="0" hangingPunct="1">
              <a:spcBef>
                <a:spcPct val="20000"/>
              </a:spcBef>
              <a:buFont typeface="Arial"/>
              <a:buNone/>
              <a:defRPr sz="2133" kern="1200">
                <a:solidFill>
                  <a:schemeClr val="accent6"/>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l"/>
            <a:r>
              <a:rPr lang="en-US" sz="3200" b="1" dirty="0">
                <a:solidFill>
                  <a:srgbClr val="4E4E50"/>
                </a:solidFill>
                <a:latin typeface="Helvetica" pitchFamily="2" charset="0"/>
              </a:rPr>
              <a:t>ON OUR LIFE</a:t>
            </a:r>
          </a:p>
        </p:txBody>
      </p:sp>
    </p:spTree>
    <p:extLst>
      <p:ext uri="{BB962C8B-B14F-4D97-AF65-F5344CB8AC3E}">
        <p14:creationId xmlns:p14="http://schemas.microsoft.com/office/powerpoint/2010/main" val="3284045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529343"/>
            <a:ext cx="10938776" cy="4486813"/>
          </a:xfrm>
        </p:spPr>
        <p:txBody>
          <a:bodyPr>
            <a:normAutofit/>
          </a:bodyPr>
          <a:lstStyle/>
          <a:p>
            <a:r>
              <a:rPr lang="en-US" dirty="0">
                <a:solidFill>
                  <a:schemeClr val="tx1"/>
                </a:solidFill>
                <a:latin typeface="Gotham Narrow Black" pitchFamily="50" charset="0"/>
              </a:rPr>
              <a:t>Do You Fear God?</a:t>
            </a:r>
          </a:p>
        </p:txBody>
      </p:sp>
    </p:spTree>
    <p:extLst>
      <p:ext uri="{BB962C8B-B14F-4D97-AF65-F5344CB8AC3E}">
        <p14:creationId xmlns:p14="http://schemas.microsoft.com/office/powerpoint/2010/main" val="4037787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Songs of praise to God</a:t>
            </a:r>
          </a:p>
        </p:txBody>
      </p:sp>
    </p:spTree>
    <p:extLst>
      <p:ext uri="{BB962C8B-B14F-4D97-AF65-F5344CB8AC3E}">
        <p14:creationId xmlns:p14="http://schemas.microsoft.com/office/powerpoint/2010/main" val="540790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7C3E19-64E5-5F4D-2F64-3CE9B5DCF24B}"/>
              </a:ext>
            </a:extLst>
          </p:cNvPr>
          <p:cNvSpPr txBox="1">
            <a:spLocks/>
          </p:cNvSpPr>
          <p:nvPr/>
        </p:nvSpPr>
        <p:spPr>
          <a:xfrm>
            <a:off x="2931160" y="1919552"/>
            <a:ext cx="6329680"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80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lord’s supper</a:t>
            </a: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srgbClr val="C85C42"/>
                </a:solidFill>
                <a:effectLst/>
                <a:uLnTx/>
                <a:uFillTx/>
                <a:latin typeface="BigNoodleTitling" panose="02000708030402040100" pitchFamily="2" charset="0"/>
                <a:ea typeface="+mj-ea"/>
              </a:rPr>
              <a:t>Acts 20:7</a:t>
            </a:r>
          </a:p>
        </p:txBody>
      </p:sp>
    </p:spTree>
    <p:extLst>
      <p:ext uri="{BB962C8B-B14F-4D97-AF65-F5344CB8AC3E}">
        <p14:creationId xmlns:p14="http://schemas.microsoft.com/office/powerpoint/2010/main" val="2927399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7C3E19-64E5-5F4D-2F64-3CE9B5DCF24B}"/>
              </a:ext>
            </a:extLst>
          </p:cNvPr>
          <p:cNvSpPr txBox="1">
            <a:spLocks/>
          </p:cNvSpPr>
          <p:nvPr/>
        </p:nvSpPr>
        <p:spPr>
          <a:xfrm>
            <a:off x="3620366" y="1919552"/>
            <a:ext cx="4951268"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8000" b="0" i="1" u="none" strike="noStrike" kern="1200" cap="none" spc="0" normalizeH="0" baseline="0" noProof="0" dirty="0">
                <a:ln>
                  <a:noFill/>
                </a:ln>
                <a:solidFill>
                  <a:prstClr val="black"/>
                </a:solidFill>
                <a:effectLst/>
                <a:uLnTx/>
                <a:uFillTx/>
                <a:latin typeface="BigNoodleTitling" panose="02000708030402040100" pitchFamily="2" charset="0"/>
                <a:ea typeface="+mj-ea"/>
              </a:rPr>
              <a:t>closing PRAYER</a:t>
            </a:r>
          </a:p>
        </p:txBody>
      </p:sp>
    </p:spTree>
    <p:extLst>
      <p:ext uri="{BB962C8B-B14F-4D97-AF65-F5344CB8AC3E}">
        <p14:creationId xmlns:p14="http://schemas.microsoft.com/office/powerpoint/2010/main" val="25754085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Songs of praise to God</a:t>
            </a:r>
          </a:p>
        </p:txBody>
      </p:sp>
    </p:spTree>
    <p:extLst>
      <p:ext uri="{BB962C8B-B14F-4D97-AF65-F5344CB8AC3E}">
        <p14:creationId xmlns:p14="http://schemas.microsoft.com/office/powerpoint/2010/main" val="3522179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1228892"/>
            <a:ext cx="12192000" cy="3457407"/>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endPar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5" name="TextBox 4">
            <a:extLst>
              <a:ext uri="{FF2B5EF4-FFF2-40B4-BE49-F238E27FC236}">
                <a16:creationId xmlns:a16="http://schemas.microsoft.com/office/drawing/2014/main" id="{6604E7C0-691A-A1CF-F9D6-2D388605EB4E}"/>
              </a:ext>
            </a:extLst>
          </p:cNvPr>
          <p:cNvSpPr txBox="1"/>
          <p:nvPr/>
        </p:nvSpPr>
        <p:spPr>
          <a:xfrm>
            <a:off x="2057746" y="0"/>
            <a:ext cx="8076507" cy="4493538"/>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7200" b="0" i="1" u="none" strike="noStrike" kern="1200" cap="none" spc="0" normalizeH="0" baseline="0" noProof="0" dirty="0">
                <a:ln>
                  <a:noFill/>
                </a:ln>
                <a:solidFill>
                  <a:srgbClr val="C85C42"/>
                </a:solidFill>
                <a:effectLst/>
                <a:uLnTx/>
                <a:uFillTx/>
                <a:latin typeface="BigNoodleTitling" panose="02000708030402040100" pitchFamily="2" charset="0"/>
                <a:ea typeface="+mn-ea"/>
                <a:cs typeface="+mn-cs"/>
              </a:rPr>
              <a:t>Monday</a:t>
            </a:r>
          </a:p>
          <a:p>
            <a:pPr algn="ctr" defTabSz="1219170">
              <a:defRPr/>
            </a:pPr>
            <a:r>
              <a:rPr kumimoji="0" lang="en-US" sz="6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Senior supper @ 6:30</a:t>
            </a:r>
            <a:endParaRPr kumimoji="0" lang="en-US" sz="6000" b="0" i="1" u="none" strike="noStrike" kern="1200" cap="none" spc="0" normalizeH="0" baseline="0" noProof="0" dirty="0">
              <a:ln>
                <a:noFill/>
              </a:ln>
              <a:solidFill>
                <a:srgbClr val="C85C42"/>
              </a:solidFill>
              <a:effectLst/>
              <a:uLnTx/>
              <a:uFillTx/>
              <a:latin typeface="BigNoodleTitling" panose="02000708030402040100" pitchFamily="2"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C85C42"/>
              </a:solidFill>
              <a:effectLst/>
              <a:uLnTx/>
              <a:uFillTx/>
              <a:latin typeface="BigNoodleTitling" panose="02000708030402040100" pitchFamily="2"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7200" b="0" i="1" u="none" strike="noStrike" kern="1200" cap="none" spc="0" normalizeH="0" baseline="0" noProof="0" dirty="0">
                <a:ln>
                  <a:noFill/>
                </a:ln>
                <a:solidFill>
                  <a:srgbClr val="C85C42"/>
                </a:solidFill>
                <a:effectLst/>
                <a:uLnTx/>
                <a:uFillTx/>
                <a:latin typeface="BigNoodleTitling" panose="02000708030402040100" pitchFamily="2" charset="0"/>
                <a:ea typeface="+mn-ea"/>
                <a:cs typeface="+mn-cs"/>
              </a:rPr>
              <a:t>Wednesday</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Worship &amp; Bible classes @ 6:30</a:t>
            </a:r>
            <a:endParaRPr kumimoji="0" lang="en-US" sz="6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p:txBody>
      </p:sp>
    </p:spTree>
    <p:extLst>
      <p:ext uri="{BB962C8B-B14F-4D97-AF65-F5344CB8AC3E}">
        <p14:creationId xmlns:p14="http://schemas.microsoft.com/office/powerpoint/2010/main" val="2288654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7821" y="5541903"/>
            <a:ext cx="12192000" cy="576794"/>
          </a:xfrm>
        </p:spPr>
        <p:txBody>
          <a:bodyPr>
            <a:noAutofit/>
          </a:bodyPr>
          <a:lstStyle/>
          <a:p>
            <a:r>
              <a:rPr lang="en-US" sz="3200" b="1" dirty="0">
                <a:solidFill>
                  <a:schemeClr val="tx1"/>
                </a:solidFill>
                <a:latin typeface="Helvetica" pitchFamily="2" charset="0"/>
              </a:rPr>
              <a:t>DANCING, DRACONIAN G</a:t>
            </a:r>
            <a:r>
              <a:rPr lang="en-US" sz="3200" b="1" dirty="0">
                <a:solidFill>
                  <a:srgbClr val="4E4E50"/>
                </a:solidFill>
                <a:latin typeface="Helvetica" pitchFamily="2" charset="0"/>
              </a:rPr>
              <a:t>OD, &amp; DELAYED DEATH?</a:t>
            </a:r>
          </a:p>
        </p:txBody>
      </p:sp>
    </p:spTree>
    <p:extLst>
      <p:ext uri="{BB962C8B-B14F-4D97-AF65-F5344CB8AC3E}">
        <p14:creationId xmlns:p14="http://schemas.microsoft.com/office/powerpoint/2010/main" val="396677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200" dirty="0">
                <a:solidFill>
                  <a:schemeClr val="tx1"/>
                </a:solidFill>
                <a:latin typeface="Gotham Narrow Black" pitchFamily="50" charset="0"/>
              </a:rPr>
              <a:t>“Does your church approve of _______?”</a:t>
            </a:r>
          </a:p>
        </p:txBody>
      </p:sp>
    </p:spTree>
    <p:extLst>
      <p:ext uri="{BB962C8B-B14F-4D97-AF65-F5344CB8AC3E}">
        <p14:creationId xmlns:p14="http://schemas.microsoft.com/office/powerpoint/2010/main" val="163134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200" dirty="0">
                <a:solidFill>
                  <a:schemeClr val="tx1"/>
                </a:solidFill>
                <a:latin typeface="Gotham Narrow Black" pitchFamily="50" charset="0"/>
              </a:rPr>
              <a:t>“Does your church approve of _______?”</a:t>
            </a:r>
          </a:p>
          <a:p>
            <a:endParaRPr lang="en-US" sz="3200" b="1" dirty="0">
              <a:solidFill>
                <a:schemeClr val="tx1"/>
              </a:solidFill>
              <a:latin typeface="Gotham Narrow Light" pitchFamily="50" charset="0"/>
            </a:endParaRPr>
          </a:p>
          <a:p>
            <a:r>
              <a:rPr lang="en-US" sz="3200" b="1" dirty="0">
                <a:solidFill>
                  <a:schemeClr val="tx1"/>
                </a:solidFill>
                <a:latin typeface="Gotham Narrow Light" pitchFamily="50" charset="0"/>
              </a:rPr>
              <a:t>Our church approves of what God approves</a:t>
            </a:r>
          </a:p>
          <a:p>
            <a:r>
              <a:rPr lang="en-US" sz="3200" b="1" dirty="0">
                <a:solidFill>
                  <a:schemeClr val="tx1"/>
                </a:solidFill>
                <a:latin typeface="Gotham Narrow Light" pitchFamily="50" charset="0"/>
              </a:rPr>
              <a:t>&amp; denounces what God denounces.</a:t>
            </a:r>
          </a:p>
          <a:p>
            <a:endParaRPr lang="en-US" sz="3200" b="1" dirty="0">
              <a:solidFill>
                <a:schemeClr val="tx1"/>
              </a:solidFill>
              <a:latin typeface="Gotham Narrow Light" pitchFamily="50" charset="0"/>
            </a:endParaRPr>
          </a:p>
          <a:p>
            <a:r>
              <a:rPr lang="en-US" sz="3200" b="1" dirty="0">
                <a:solidFill>
                  <a:schemeClr val="tx1"/>
                </a:solidFill>
                <a:latin typeface="Gotham Narrow Light" pitchFamily="50" charset="0"/>
              </a:rPr>
              <a:t>Acts 5:29</a:t>
            </a:r>
          </a:p>
          <a:p>
            <a:r>
              <a:rPr lang="en-US" sz="3200" b="1" dirty="0">
                <a:solidFill>
                  <a:schemeClr val="tx1"/>
                </a:solidFill>
                <a:latin typeface="Gotham Narrow Light" pitchFamily="50" charset="0"/>
              </a:rPr>
              <a:t>Gal. 1:10</a:t>
            </a:r>
          </a:p>
          <a:p>
            <a:r>
              <a:rPr lang="en-US" sz="3200" b="1" dirty="0">
                <a:solidFill>
                  <a:schemeClr val="tx1"/>
                </a:solidFill>
                <a:latin typeface="Gotham Narrow Light" pitchFamily="50" charset="0"/>
              </a:rPr>
              <a:t>2 Cor. 10:18</a:t>
            </a:r>
          </a:p>
          <a:p>
            <a:endParaRPr lang="en-US" sz="3200" b="1" dirty="0">
              <a:solidFill>
                <a:schemeClr val="tx1"/>
              </a:solidFill>
              <a:latin typeface="Gotham Narrow Light" pitchFamily="50" charset="0"/>
            </a:endParaRPr>
          </a:p>
        </p:txBody>
      </p:sp>
    </p:spTree>
    <p:extLst>
      <p:ext uri="{BB962C8B-B14F-4D97-AF65-F5344CB8AC3E}">
        <p14:creationId xmlns:p14="http://schemas.microsoft.com/office/powerpoint/2010/main" val="58308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FDFD07-B1B0-FAC4-9034-F0A4468939BE}"/>
              </a:ext>
            </a:extLst>
          </p:cNvPr>
          <p:cNvSpPr txBox="1">
            <a:spLocks/>
          </p:cNvSpPr>
          <p:nvPr/>
        </p:nvSpPr>
        <p:spPr>
          <a:xfrm>
            <a:off x="0" y="1076529"/>
            <a:ext cx="10938776" cy="5625827"/>
          </a:xfrm>
          <a:prstGeom prst="rect">
            <a:avLst/>
          </a:prstGeom>
        </p:spPr>
        <p:txBody>
          <a:bodyPr vert="horz" lIns="91440" tIns="45720" rIns="91440" bIns="45720" rtlCol="0" anchor="t">
            <a:normAutofit/>
          </a:bodyPr>
          <a:lstStyle>
            <a:lvl1pPr marL="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1pPr>
            <a:lvl2pPr marL="609585"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2pPr>
            <a:lvl3pPr marL="1219170"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3pPr>
            <a:lvl4pPr marL="1828754"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4pPr>
            <a:lvl5pPr marL="2438339" indent="0" algn="ctr" defTabSz="1219170" rtl="0" eaLnBrk="1" latinLnBrk="0" hangingPunct="1">
              <a:spcBef>
                <a:spcPct val="20000"/>
              </a:spcBef>
              <a:buFont typeface="Arial"/>
              <a:buNone/>
              <a:defRPr sz="4000" kern="1200">
                <a:solidFill>
                  <a:schemeClr val="accent6"/>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Gotham Narrow Light" pitchFamily="50" charset="0"/>
                <a:ea typeface="+mn-ea"/>
              </a:rPr>
              <a:t>The Question:</a:t>
            </a:r>
          </a:p>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3600" b="0" i="0" u="none" strike="noStrike" kern="1200" cap="none" spc="0" normalizeH="0" baseline="0" noProof="0" dirty="0">
                <a:ln>
                  <a:noFill/>
                </a:ln>
                <a:solidFill>
                  <a:prstClr val="white"/>
                </a:solidFill>
                <a:effectLst/>
                <a:uLnTx/>
                <a:uFillTx/>
                <a:latin typeface="Gotham Narrow Black" pitchFamily="50" charset="0"/>
                <a:ea typeface="+mn-ea"/>
              </a:rPr>
              <a:t>What does the Bible say about Cremation?</a:t>
            </a:r>
          </a:p>
        </p:txBody>
      </p:sp>
    </p:spTree>
    <p:extLst>
      <p:ext uri="{BB962C8B-B14F-4D97-AF65-F5344CB8AC3E}">
        <p14:creationId xmlns:p14="http://schemas.microsoft.com/office/powerpoint/2010/main" val="183070260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8470</TotalTime>
  <Words>1165</Words>
  <Application>Microsoft Office PowerPoint</Application>
  <PresentationFormat>Widescreen</PresentationFormat>
  <Paragraphs>259</Paragraphs>
  <Slides>55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Trebuchet MS</vt:lpstr>
      <vt:lpstr>Arial</vt:lpstr>
      <vt:lpstr>Gotham Narrow Black</vt:lpstr>
      <vt:lpstr>Helvetica</vt:lpstr>
      <vt:lpstr>BigNoodleTitling</vt:lpstr>
      <vt:lpstr>Gotham Narrow Light</vt:lpstr>
      <vt:lpstr>Default</vt:lpstr>
      <vt:lpstr>1_Default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Wheeler church of Christ</dc:creator>
  <cp:lastModifiedBy>Wheeler church of Christ</cp:lastModifiedBy>
  <cp:revision>49</cp:revision>
  <dcterms:created xsi:type="dcterms:W3CDTF">2023-04-25T15:54:50Z</dcterms:created>
  <dcterms:modified xsi:type="dcterms:W3CDTF">2023-05-01T13:35:44Z</dcterms:modified>
</cp:coreProperties>
</file>