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8" r:id="rId2"/>
  </p:sldMasterIdLst>
  <p:sldIdLst>
    <p:sldId id="3403" r:id="rId3"/>
    <p:sldId id="3398" r:id="rId4"/>
    <p:sldId id="3399" r:id="rId5"/>
    <p:sldId id="3523" r:id="rId6"/>
    <p:sldId id="258" r:id="rId7"/>
    <p:sldId id="263" r:id="rId8"/>
    <p:sldId id="4059" r:id="rId9"/>
    <p:sldId id="4058" r:id="rId10"/>
    <p:sldId id="4046" r:id="rId11"/>
    <p:sldId id="4047" r:id="rId12"/>
    <p:sldId id="4048" r:id="rId13"/>
    <p:sldId id="4049" r:id="rId14"/>
    <p:sldId id="4050" r:id="rId15"/>
    <p:sldId id="4057" r:id="rId16"/>
    <p:sldId id="4056" r:id="rId17"/>
    <p:sldId id="4051" r:id="rId18"/>
    <p:sldId id="4053" r:id="rId19"/>
    <p:sldId id="4052" r:id="rId20"/>
    <p:sldId id="4054" r:id="rId21"/>
    <p:sldId id="4055" r:id="rId22"/>
    <p:sldId id="4060" r:id="rId23"/>
    <p:sldId id="4045" r:id="rId24"/>
    <p:sldId id="3522" r:id="rId25"/>
    <p:sldId id="3400" r:id="rId26"/>
    <p:sldId id="3525" r:id="rId27"/>
    <p:sldId id="3521" r:id="rId28"/>
  </p:sldIdLst>
  <p:sldSz cx="12192000" cy="6858000"/>
  <p:notesSz cx="6858000" cy="9144000"/>
  <p:embeddedFontLst>
    <p:embeddedFont>
      <p:font typeface="BigNoodleTitling" panose="02000708030402040100" pitchFamily="2" charset="0"/>
      <p:regular r:id="rId29"/>
      <p:italic r:id="rId30"/>
    </p:embeddedFont>
    <p:embeddedFont>
      <p:font typeface="Trajan Pro" panose="02020502050506020301" pitchFamily="18" charset="0"/>
      <p:regular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E"/>
    <a:srgbClr val="E6E4DA"/>
    <a:srgbClr val="E6E6E6"/>
    <a:srgbClr val="A9A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3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3367" y="5091486"/>
            <a:ext cx="2334684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560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5795" y="1612323"/>
            <a:ext cx="6063323" cy="338677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3367" y="5091486"/>
            <a:ext cx="2334684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94017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1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74207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1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64502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056191"/>
            <a:ext cx="10949099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6286" y="274639"/>
            <a:ext cx="1983620" cy="164850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2148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69278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27912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74147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7708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091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6719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8959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5701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0502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14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48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3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u="sng" dirty="0">
                <a:latin typeface="Trajan Pro" panose="02020502050506020301" pitchFamily="18" charset="0"/>
              </a:rPr>
              <a:t>Three Roles: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Royal Power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Counselor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intercessor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The Queen Mother</a:t>
            </a:r>
          </a:p>
        </p:txBody>
      </p:sp>
    </p:spTree>
    <p:extLst>
      <p:ext uri="{BB962C8B-B14F-4D97-AF65-F5344CB8AC3E}">
        <p14:creationId xmlns:p14="http://schemas.microsoft.com/office/powerpoint/2010/main" val="53748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Had Claim to the Throne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2 Kings 11;1-3, 24:12, 15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Jer. 13:18, 29:2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Royal Power</a:t>
            </a:r>
          </a:p>
        </p:txBody>
      </p:sp>
    </p:spTree>
    <p:extLst>
      <p:ext uri="{BB962C8B-B14F-4D97-AF65-F5344CB8AC3E}">
        <p14:creationId xmlns:p14="http://schemas.microsoft.com/office/powerpoint/2010/main" val="283168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Purpose: Give Godly Counsel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endParaRPr lang="en-US" sz="3200" b="1" dirty="0">
              <a:latin typeface="Trajan Pro" panose="02020502050506020301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132420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Some Gave Unwise Counsel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Bathsheba – 1 Ki. 2:10, 12-24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23854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Some Gave Unwise Counsel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Bathsheba – 1 Ki. 2:10, 12-24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rajan Pro" panose="02020502050506020301" pitchFamily="18" charset="0"/>
              </a:rPr>
              <a:t>Maachah</a:t>
            </a:r>
            <a:r>
              <a:rPr lang="en-US" sz="3200" b="1" dirty="0">
                <a:latin typeface="Trajan Pro" panose="02020502050506020301" pitchFamily="18" charset="0"/>
              </a:rPr>
              <a:t> – 2 chron. 15:16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19695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Some Gave Unwise Counsel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Bathsheba – 1 Ki. 2:10, 12-24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rajan Pro" panose="02020502050506020301" pitchFamily="18" charset="0"/>
              </a:rPr>
              <a:t>Maachah</a:t>
            </a:r>
            <a:r>
              <a:rPr lang="en-US" sz="3200" b="1" dirty="0">
                <a:latin typeface="Trajan Pro" panose="02020502050506020301" pitchFamily="18" charset="0"/>
              </a:rPr>
              <a:t> – 1 Ki. 15:11-13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Athaliah – 2 Chron. 22:3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378045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Some Gave Wise Counsel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Hephzibah? – 2 Chron. 33:10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835480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Some Gave Wise Counsel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Hephzibah? – 2 Chron. 33:10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King Lemuel’s Mother – Prov. 31:1-9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247328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= Request on Behalf Of Another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Bathsheba – 1 ki. 2:10-21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Intercessor</a:t>
            </a:r>
          </a:p>
        </p:txBody>
      </p:sp>
    </p:spTree>
    <p:extLst>
      <p:ext uri="{BB962C8B-B14F-4D97-AF65-F5344CB8AC3E}">
        <p14:creationId xmlns:p14="http://schemas.microsoft.com/office/powerpoint/2010/main" val="412810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= Request on Behalf Of Another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Bathsheba – 1 ki. 2:10-21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Hannah – 1 Sam. 1:10-12, 16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rajan Pro" panose="02020502050506020301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Intercessor</a:t>
            </a:r>
          </a:p>
        </p:txBody>
      </p:sp>
    </p:spTree>
    <p:extLst>
      <p:ext uri="{BB962C8B-B14F-4D97-AF65-F5344CB8AC3E}">
        <p14:creationId xmlns:p14="http://schemas.microsoft.com/office/powerpoint/2010/main" val="294706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= Request on Behalf Of Another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Bathsheba – 1 ki. 2:10-21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Hannah – 1 Sam. 1:10-12, 16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Lois &amp; Eunice – 2 </a:t>
            </a:r>
            <a:r>
              <a:rPr lang="en-US" sz="3200" b="1" dirty="0" err="1">
                <a:latin typeface="Trajan Pro" panose="02020502050506020301" pitchFamily="18" charset="0"/>
              </a:rPr>
              <a:t>tim.</a:t>
            </a:r>
            <a:r>
              <a:rPr lang="en-US" sz="3200" b="1" dirty="0">
                <a:latin typeface="Trajan Pro" panose="02020502050506020301" pitchFamily="18" charset="0"/>
              </a:rPr>
              <a:t> 1:5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rajan Pro" panose="02020502050506020301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Intercessor</a:t>
            </a:r>
          </a:p>
        </p:txBody>
      </p:sp>
    </p:spTree>
    <p:extLst>
      <p:ext uri="{BB962C8B-B14F-4D97-AF65-F5344CB8AC3E}">
        <p14:creationId xmlns:p14="http://schemas.microsoft.com/office/powerpoint/2010/main" val="329283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Let us all seek to have &amp; give godly counsel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Let us pray for the future generations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Takeaways:</a:t>
            </a:r>
          </a:p>
        </p:txBody>
      </p:sp>
    </p:spTree>
    <p:extLst>
      <p:ext uri="{BB962C8B-B14F-4D97-AF65-F5344CB8AC3E}">
        <p14:creationId xmlns:p14="http://schemas.microsoft.com/office/powerpoint/2010/main" val="1356679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2057746" y="0"/>
            <a:ext cx="80765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C85C42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838" y="1880689"/>
            <a:ext cx="8545741" cy="3386776"/>
          </a:xfr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E1A95A"/>
                </a:solidFill>
                <a:latin typeface="Trajan Pro" panose="02020502050506020301" pitchFamily="18" charset="0"/>
              </a:rPr>
              <a:t>The Queen Mother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3AB47F-0B9B-869C-1D5A-80B54252B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72" y="0"/>
            <a:ext cx="9350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83597-2467-43DE-3C81-AA45D22C5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03" y="0"/>
            <a:ext cx="5432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6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Why are the King’s mother’s mentioned?</a:t>
            </a:r>
          </a:p>
          <a:p>
            <a:endParaRPr lang="en-US" sz="3200" b="1" dirty="0">
              <a:latin typeface="Trajan Pro" panose="02020502050506020301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1 Kings 15:9-10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2 Kings 24:8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2 Chron. 22:3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The Queen Mother</a:t>
            </a:r>
          </a:p>
        </p:txBody>
      </p:sp>
    </p:spTree>
    <p:extLst>
      <p:ext uri="{BB962C8B-B14F-4D97-AF65-F5344CB8AC3E}">
        <p14:creationId xmlns:p14="http://schemas.microsoft.com/office/powerpoint/2010/main" val="328797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2315" y="1102659"/>
            <a:ext cx="10880084" cy="5264717"/>
          </a:xfrm>
        </p:spPr>
        <p:txBody>
          <a:bodyPr anchor="t">
            <a:normAutofit/>
          </a:bodyPr>
          <a:lstStyle/>
          <a:p>
            <a:endParaRPr lang="en-US" sz="3200" b="1" dirty="0">
              <a:latin typeface="Trajan Pro" panose="02020502050506020301" pitchFamily="18" charset="0"/>
            </a:endParaRPr>
          </a:p>
          <a:p>
            <a:r>
              <a:rPr lang="en-US" sz="3200" b="1" dirty="0">
                <a:latin typeface="Trajan Pro" panose="02020502050506020301" pitchFamily="18" charset="0"/>
              </a:rPr>
              <a:t>“</a:t>
            </a:r>
            <a:r>
              <a:rPr lang="en-US" sz="3200" b="1" dirty="0" err="1">
                <a:latin typeface="Trajan Pro" panose="02020502050506020301" pitchFamily="18" charset="0"/>
              </a:rPr>
              <a:t>Gebirah</a:t>
            </a:r>
            <a:r>
              <a:rPr lang="en-US" sz="3200" b="1" dirty="0">
                <a:latin typeface="Trajan Pro" panose="02020502050506020301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“Queen Mother” or “Great Lady”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rajan Pro" panose="02020502050506020301" pitchFamily="18" charset="0"/>
              </a:rPr>
              <a:t>Jer. 13:18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18D79-FF17-B8F6-2A6C-5CE9D2AC4559}"/>
              </a:ext>
            </a:extLst>
          </p:cNvPr>
          <p:cNvSpPr txBox="1">
            <a:spLocks/>
          </p:cNvSpPr>
          <p:nvPr/>
        </p:nvSpPr>
        <p:spPr>
          <a:xfrm>
            <a:off x="1823129" y="0"/>
            <a:ext cx="8545741" cy="1102659"/>
          </a:xfrm>
          <a:prstGeom prst="rect">
            <a:avLst/>
          </a:prstGeom>
          <a:effectLst>
            <a:outerShdw blurRad="25400" dist="50800" dir="2700000" sx="102000" sy="102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dirty="0">
                <a:latin typeface="Trajan Pro" panose="02020502050506020301" pitchFamily="18" charset="0"/>
              </a:rPr>
              <a:t>The Queen Mother</a:t>
            </a:r>
          </a:p>
        </p:txBody>
      </p:sp>
    </p:spTree>
    <p:extLst>
      <p:ext uri="{BB962C8B-B14F-4D97-AF65-F5344CB8AC3E}">
        <p14:creationId xmlns:p14="http://schemas.microsoft.com/office/powerpoint/2010/main" val="31859136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289</Words>
  <Application>Microsoft Office PowerPoint</Application>
  <PresentationFormat>Widescreen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BigNoodleTitling</vt:lpstr>
      <vt:lpstr>Arial</vt:lpstr>
      <vt:lpstr>Trajan Pro</vt:lpstr>
      <vt:lpstr>Trebuchet MS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The Queen Mother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5</cp:revision>
  <dcterms:created xsi:type="dcterms:W3CDTF">2023-05-14T04:12:29Z</dcterms:created>
  <dcterms:modified xsi:type="dcterms:W3CDTF">2023-05-14T19:48:55Z</dcterms:modified>
</cp:coreProperties>
</file>