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0" r:id="rId2"/>
  </p:sldMasterIdLst>
  <p:sldIdLst>
    <p:sldId id="270" r:id="rId3"/>
    <p:sldId id="486" r:id="rId4"/>
    <p:sldId id="263" r:id="rId5"/>
    <p:sldId id="276" r:id="rId6"/>
    <p:sldId id="267" r:id="rId7"/>
    <p:sldId id="937" r:id="rId8"/>
    <p:sldId id="1203" r:id="rId9"/>
    <p:sldId id="1221" r:id="rId10"/>
    <p:sldId id="1222" r:id="rId11"/>
    <p:sldId id="1223" r:id="rId12"/>
    <p:sldId id="1224" r:id="rId13"/>
    <p:sldId id="1225" r:id="rId14"/>
    <p:sldId id="1226" r:id="rId15"/>
    <p:sldId id="1227" r:id="rId16"/>
    <p:sldId id="1228" r:id="rId17"/>
    <p:sldId id="1229" r:id="rId18"/>
    <p:sldId id="1230" r:id="rId19"/>
    <p:sldId id="1231" r:id="rId20"/>
    <p:sldId id="1232" r:id="rId21"/>
    <p:sldId id="1233" r:id="rId22"/>
    <p:sldId id="1234" r:id="rId23"/>
    <p:sldId id="1235" r:id="rId24"/>
    <p:sldId id="1236" r:id="rId25"/>
    <p:sldId id="487" r:id="rId26"/>
    <p:sldId id="278" r:id="rId27"/>
    <p:sldId id="281" r:id="rId28"/>
    <p:sldId id="488" r:id="rId29"/>
    <p:sldId id="396" r:id="rId30"/>
  </p:sldIdLst>
  <p:sldSz cx="12192000" cy="6858000"/>
  <p:notesSz cx="6858000" cy="9144000"/>
  <p:embeddedFontLst>
    <p:embeddedFont>
      <p:font typeface="Gobold" panose="02000500000000000000" pitchFamily="2" charset="0"/>
      <p:regular r:id="rId31"/>
      <p:italic r:id="rId32"/>
    </p:embeddedFont>
    <p:embeddedFont>
      <p:font typeface="TheNautiGal" panose="00000400000000000000" pitchFamily="2" charset="0"/>
      <p:regular r:id="rId33"/>
    </p:embeddedFont>
    <p:embeddedFont>
      <p:font typeface="Times" panose="02020603050405020304" pitchFamily="18" charset="0"/>
      <p:regular r:id="rId34"/>
      <p:bold r:id="rId35"/>
      <p:italic r:id="rId36"/>
      <p:boldItalic r:id="rId37"/>
    </p:embeddedFont>
    <p:embeddedFont>
      <p:font typeface="Trebuchet MS" panose="020B060302020202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4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3" autoAdjust="0"/>
    <p:restoredTop sz="94660"/>
  </p:normalViewPr>
  <p:slideViewPr>
    <p:cSldViewPr snapToGrid="0">
      <p:cViewPr varScale="1">
        <p:scale>
          <a:sx n="92" d="100"/>
          <a:sy n="92" d="100"/>
        </p:scale>
        <p:origin x="3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5.fntdata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308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B7B9C3-BF40-4EEF-AFF3-0A1D96AB87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F38DAA-997A-4715-9517-9B1A023F53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DA5B78-A382-467E-B387-BED954D7D8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2338FA-EE1A-4874-914B-3F54EA2236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967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184796-AE00-496C-A07C-2DDCB4DF1B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30523A-3750-4955-9F67-5973BEFBF4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DB15AF-3D3B-4061-AC97-A58554C9CB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5A3950-1B3A-4467-877A-4174B0FC88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0118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865231C-C877-4A44-8814-E38B379FAA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D686639-3B5E-4657-AEB1-BECD970059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F596AAD-FF7E-43A0-B926-F540A532DF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079C28-1337-4503-B028-4BBEBBA2C3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6095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D32C479-CFC1-45BE-9C29-D905637800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476816D-DD86-454B-902A-A9054F0815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5BC68CB-C216-4177-A0EE-8E94777DBB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759F5E-D6AC-4530-828B-2613E6F672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7219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326883A-A66E-4B89-B459-F3DFA09F62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FEF62B0-332F-4A1B-ADC0-749EC491C2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B546C94-F705-48D9-B548-083FCF26BA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E74FE3-F76A-433F-8111-5ABB0363D8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5941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AB4552-7816-40FC-818A-DB89D8BD51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9A2DD4-71B0-43C1-8F98-95016B44FE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58092D-67D6-4FF9-B156-7B98F4F281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08F299-B3BF-4ED5-9A95-DFFA9B37FF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5288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E99AFE-1A02-4AB0-9043-3D685B4422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82EAB5-2A5B-406C-A66A-3C218CF242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595729-BA64-4756-8665-347C9D1CED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A0555-2FA0-4EA8-9E23-24A5C0BDB1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6552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C1A4C7-8516-44FE-933A-D74594F02A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660853-F176-4DE9-8C74-D7342A38DB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EB01D0-49E7-4EE5-A141-B524B57477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C3F92D-5D7F-4E83-BB28-3E41C8E5BB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313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BDC28E-3368-40D6-9749-849B2F57BB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E07CAD-4A9F-46B6-9833-97B7A02F9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9F252A-A140-462D-8F83-A638D01570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1DC4E4-4CC3-4BAB-9D1F-CAF8BB9746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965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215508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66793" y="344313"/>
            <a:ext cx="3839727" cy="5386575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080908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260216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226375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2961" y="356452"/>
            <a:ext cx="1814083" cy="2660395"/>
          </a:xfrm>
        </p:spPr>
        <p:txBody>
          <a:bodyPr>
            <a:noAutofit/>
          </a:bodyPr>
          <a:lstStyle>
            <a:lvl1pPr>
              <a:defRPr sz="18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748976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4" y="437387"/>
            <a:ext cx="11312317" cy="59845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488354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C3E1C4-384F-471D-99D0-60405CC6F1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621684-1637-4749-A230-1D59AB0B8F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010492-C824-4CCF-9583-BBF77AB69A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63E715-65D4-4F57-A822-2E8F0B521F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5682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9413BA-107A-4662-BF6B-28EBDCA862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1BD0D7-9DE4-4130-B6B1-9C14F8A762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A3AF6B-B31A-41D4-ADBC-BDC7E8D247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E47FD6-4EA6-407D-8F3B-08BB34708E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0657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687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9FDD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E4D51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A5A9CB5-55BC-408E-88D4-2D6FBDD295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D6643D6-C2D2-411E-9E0C-17CF8C76C9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CA758C0-5E5C-489A-B4FA-ECF6F617387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C630D46-D1BE-40A6-976A-11204F444D8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701E065-DCF6-4B41-9FB3-BD4E8AAEFBA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1CB9C6A8-4AE7-4572-942A-47D0F58C15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4170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209161"/>
            <a:ext cx="7968792" cy="44396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welcome</a:t>
            </a:r>
            <a:endParaRPr kumimoji="0" lang="en-US" sz="115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 are glad to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Have you with us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026429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6F249-F170-4109-A472-A16BA24242C6}"/>
              </a:ext>
            </a:extLst>
          </p:cNvPr>
          <p:cNvSpPr/>
          <p:nvPr/>
        </p:nvSpPr>
        <p:spPr>
          <a:xfrm>
            <a:off x="714982" y="3010686"/>
            <a:ext cx="10476691" cy="1231106"/>
          </a:xfrm>
          <a:prstGeom prst="rect">
            <a:avLst/>
          </a:prstGeom>
          <a:noFill/>
        </p:spPr>
        <p:txBody>
          <a:bodyPr wrap="square" lIns="121920" tIns="60960" rIns="121920" bIns="6096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500" cap="none" spc="0" normalizeH="0" baseline="0" noProof="0" dirty="0">
                <a:ln w="0"/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Joseph	</a:t>
            </a:r>
            <a:r>
              <a:rPr lang="en-US" sz="7200" b="1" kern="150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latin typeface="Gobold" panose="02000500000000000000" pitchFamily="2" charset="0"/>
              </a:rPr>
              <a:t>		</a:t>
            </a:r>
            <a:r>
              <a:rPr kumimoji="0" lang="en-US" sz="7200" b="1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Jesus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BB98DA-C9EA-4E1A-BED8-48AD4190D93B}"/>
              </a:ext>
            </a:extLst>
          </p:cNvPr>
          <p:cNvSpPr txBox="1"/>
          <p:nvPr/>
        </p:nvSpPr>
        <p:spPr>
          <a:xfrm>
            <a:off x="714982" y="667764"/>
            <a:ext cx="1103116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strike="noStrike" kern="15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TheNautiGal" panose="00000400000000000000" pitchFamily="2" charset="0"/>
                <a:ea typeface="+mn-ea"/>
                <a:cs typeface="+mn-cs"/>
              </a:rPr>
              <a:t>Types			</a:t>
            </a:r>
            <a:r>
              <a:rPr kumimoji="0" lang="en-US" sz="13800" b="1" i="0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TheNautiGal" panose="00000400000000000000" pitchFamily="2" charset="0"/>
                <a:ea typeface="+mn-ea"/>
                <a:cs typeface="+mn-cs"/>
              </a:rPr>
              <a:t>Antitypes</a:t>
            </a:r>
            <a:endParaRPr kumimoji="0" lang="en-US" sz="11500" b="1" i="0" strike="noStrike" kern="15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7AAA89-7367-4F00-B9C9-9BB22F7637B9}"/>
              </a:ext>
            </a:extLst>
          </p:cNvPr>
          <p:cNvSpPr/>
          <p:nvPr/>
        </p:nvSpPr>
        <p:spPr>
          <a:xfrm>
            <a:off x="4103869" y="-140204"/>
            <a:ext cx="2661306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n-US" sz="28700" b="0" i="0" strike="noStrike" kern="1500" cap="none" spc="0" normalizeH="0" baseline="0" noProof="0" dirty="0">
                <a:ln w="0"/>
                <a:solidFill>
                  <a:schemeClr val="tx1"/>
                </a:solidFill>
                <a:effectLst>
                  <a:outerShdw blurRad="12700" dir="2700000" sx="105000" sy="105000" algn="tl" rotWithShape="0">
                    <a:srgbClr val="314172">
                      <a:alpha val="50000"/>
                    </a:srgbClr>
                  </a:outerShdw>
                </a:effectLst>
                <a:uLnTx/>
                <a:uFillTx/>
                <a:latin typeface="TheNautiGal" panose="00000400000000000000" pitchFamily="2" charset="0"/>
                <a:ea typeface="+mn-ea"/>
                <a:cs typeface="+mn-cs"/>
              </a:rPr>
              <a:t>&amp;</a:t>
            </a:r>
            <a:endParaRPr lang="en-US" sz="28700" b="0" cap="none" spc="0" dirty="0">
              <a:ln w="0"/>
              <a:solidFill>
                <a:schemeClr val="tx1"/>
              </a:solidFill>
              <a:effectLst>
                <a:outerShdw blurRad="12700" dir="2700000" sx="105000" sy="105000" algn="tl" rotWithShape="0">
                  <a:srgbClr val="314172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2751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393699"/>
            <a:ext cx="11598188" cy="61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Joseph &amp; Jesus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</a:rPr>
              <a:t>Shepherds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Gen. 37:2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</a:rPr>
              <a:t>Jo</a:t>
            </a:r>
            <a:r>
              <a:rPr lang="en-US" sz="4800" dirty="0" err="1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hn</a:t>
            </a: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 10:10-11</a:t>
            </a:r>
            <a:endParaRPr kumimoji="0" lang="en-US" sz="540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83737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393699"/>
            <a:ext cx="11598188" cy="61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Joseph &amp; Jesus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</a:rPr>
              <a:t>Loved By Their Father &amp; Hated by their Brothers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Gen. 37:3-4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</a:rPr>
              <a:t>Jo</a:t>
            </a:r>
            <a:r>
              <a:rPr lang="en-US" sz="4300" dirty="0" err="1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hn</a:t>
            </a:r>
            <a:r>
              <a:rPr lang="en-US" sz="43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 10:17</a:t>
            </a:r>
            <a:endParaRPr kumimoji="0" lang="en-US" sz="430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09481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393699"/>
            <a:ext cx="11598188" cy="61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Joseph &amp; Jesus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</a:rPr>
              <a:t>Hated For Their Words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Gen. 37:8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</a:rPr>
              <a:t>Jo</a:t>
            </a:r>
            <a:r>
              <a:rPr lang="en-US" sz="4300" dirty="0" err="1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hn</a:t>
            </a:r>
            <a:r>
              <a:rPr lang="en-US" sz="43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 7:7</a:t>
            </a:r>
            <a:endParaRPr kumimoji="0" lang="en-US" sz="430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36026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393699"/>
            <a:ext cx="11598188" cy="61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Joseph &amp; Jesus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</a:rPr>
              <a:t>Foretold Of Their Future Reign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Gen. 37:7-12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Matt. 26:64</a:t>
            </a:r>
            <a:endParaRPr kumimoji="0" lang="en-US" sz="430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25375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393699"/>
            <a:ext cx="11598188" cy="61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Joseph &amp; Jesus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</a:rPr>
              <a:t>Conspired Against By Their Brethren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Gen. 37:18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Matt. 12:14</a:t>
            </a:r>
            <a:endParaRPr kumimoji="0" lang="en-US" sz="430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20350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393699"/>
            <a:ext cx="11598188" cy="61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Joseph &amp; Jesus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</a:rPr>
              <a:t>Sold For A Slave’s Price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Gen. 37:38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Matt. 26:15</a:t>
            </a:r>
            <a:endParaRPr kumimoji="0" lang="en-US" sz="430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92621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393699"/>
            <a:ext cx="11598188" cy="61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Joseph &amp; Jesus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</a:rPr>
              <a:t>Tempted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Gen. 39:7-12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Matt. 4:1-11, Jn. 8:46</a:t>
            </a:r>
            <a:endParaRPr kumimoji="0" lang="en-US" sz="430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22337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393699"/>
            <a:ext cx="11598188" cy="61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Joseph &amp; Jesus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</a:rPr>
              <a:t>Falsely Accused But Gave No Defense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Gen. 39:16-20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</a:rPr>
              <a:t>Jn. 19:9</a:t>
            </a:r>
          </a:p>
        </p:txBody>
      </p:sp>
    </p:spTree>
    <p:extLst>
      <p:ext uri="{BB962C8B-B14F-4D97-AF65-F5344CB8AC3E}">
        <p14:creationId xmlns:p14="http://schemas.microsoft.com/office/powerpoint/2010/main" val="2324739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393699"/>
            <a:ext cx="11598188" cy="61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Joseph &amp; Jesus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Numbered With Transgressors</a:t>
            </a:r>
            <a:endParaRPr kumimoji="0" lang="en-US" sz="430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Gen. 40:1-3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Mk. 15:28</a:t>
            </a:r>
            <a:endParaRPr kumimoji="0" lang="en-US" sz="430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60842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559095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393699"/>
            <a:ext cx="11598188" cy="61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Joseph &amp; Jesus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Blessed One &amp; Judged The Other</a:t>
            </a:r>
            <a:endParaRPr kumimoji="0" lang="en-US" sz="430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Gen. 40:16-19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</a:rPr>
              <a:t>Lk. 23:43</a:t>
            </a:r>
          </a:p>
        </p:txBody>
      </p:sp>
    </p:spTree>
    <p:extLst>
      <p:ext uri="{BB962C8B-B14F-4D97-AF65-F5344CB8AC3E}">
        <p14:creationId xmlns:p14="http://schemas.microsoft.com/office/powerpoint/2010/main" val="216103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393699"/>
            <a:ext cx="11598188" cy="61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Joseph &amp; Jesus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Wise Counselors</a:t>
            </a:r>
            <a:endParaRPr kumimoji="0" lang="en-US" sz="430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Gen. 41:33-38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Isa. 9:6</a:t>
            </a:r>
            <a:endParaRPr kumimoji="0" lang="en-US" sz="430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80180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393699"/>
            <a:ext cx="11598188" cy="61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Joseph &amp; Jesus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Began Ministering At Thirty Years Old</a:t>
            </a:r>
            <a:endParaRPr kumimoji="0" lang="en-US" sz="430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Gen. 41:46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</a:rPr>
              <a:t>Lk. 3:23</a:t>
            </a:r>
          </a:p>
        </p:txBody>
      </p:sp>
    </p:spTree>
    <p:extLst>
      <p:ext uri="{BB962C8B-B14F-4D97-AF65-F5344CB8AC3E}">
        <p14:creationId xmlns:p14="http://schemas.microsoft.com/office/powerpoint/2010/main" val="2039151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393699"/>
            <a:ext cx="11598188" cy="61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Joseph &amp; Jesus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</a:rPr>
              <a:t>Graciously Forgave Sins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Gen. 45:1-8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/>
              </a:rPr>
              <a:t>Mk. 2:10, Lk. 23:39-43</a:t>
            </a:r>
          </a:p>
        </p:txBody>
      </p:sp>
    </p:spTree>
    <p:extLst>
      <p:ext uri="{BB962C8B-B14F-4D97-AF65-F5344CB8AC3E}">
        <p14:creationId xmlns:p14="http://schemas.microsoft.com/office/powerpoint/2010/main" val="1645561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1025955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22763"/>
            <a:ext cx="11312317" cy="5984568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THE LORD’S SUPPER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Acts 20:7</a:t>
            </a:r>
          </a:p>
        </p:txBody>
      </p:sp>
    </p:spTree>
    <p:extLst>
      <p:ext uri="{BB962C8B-B14F-4D97-AF65-F5344CB8AC3E}">
        <p14:creationId xmlns:p14="http://schemas.microsoft.com/office/powerpoint/2010/main" val="2966996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25037998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17932969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87343"/>
            <a:ext cx="7968792" cy="4728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Monday</a:t>
            </a:r>
            <a:endParaRPr kumimoji="0" lang="en-US" sz="54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Bible Study @ 6:30 pm</a:t>
            </a:r>
            <a:endParaRPr kumimoji="0" lang="en-US" sz="5400" b="0" i="0" u="sng" strike="noStrike" kern="15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 &amp; Bible Classes @ 6:30 pm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15689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544258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288649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176136" y="5938500"/>
            <a:ext cx="3839727" cy="283927"/>
          </a:xfrm>
        </p:spPr>
        <p:txBody>
          <a:bodyPr/>
          <a:lstStyle/>
          <a:p>
            <a:r>
              <a:rPr lang="en-US" sz="3200" dirty="0">
                <a:solidFill>
                  <a:srgbClr val="F9FDDF"/>
                </a:solidFill>
                <a:latin typeface="Gobold" panose="02000500000000000000" pitchFamily="2" charset="0"/>
              </a:rPr>
              <a:t>JANUARY - APRIL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07BEA9-B7AA-4CBF-A62B-0B7437B6C00F}"/>
              </a:ext>
            </a:extLst>
          </p:cNvPr>
          <p:cNvSpPr/>
          <p:nvPr/>
        </p:nvSpPr>
        <p:spPr>
          <a:xfrm>
            <a:off x="0" y="1336119"/>
            <a:ext cx="12192000" cy="418576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endParaRPr kumimoji="0" lang="en-US" sz="8800" b="0" i="0" u="none" strike="noStrike" kern="1500" cap="none" spc="0" normalizeH="0" baseline="0" noProof="0" dirty="0">
              <a:ln w="3175">
                <a:noFill/>
              </a:ln>
              <a:solidFill>
                <a:srgbClr val="53575C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OUR</a:t>
            </a:r>
            <a:endParaRPr kumimoji="0" lang="en-US" sz="8800" b="0" i="0" u="none" strike="noStrike" kern="15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FOUNDATIONS</a:t>
            </a:r>
            <a:endParaRPr kumimoji="0" lang="en-US" sz="88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314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FBB98DA-C9EA-4E1A-BED8-48AD4190D93B}"/>
              </a:ext>
            </a:extLst>
          </p:cNvPr>
          <p:cNvSpPr txBox="1"/>
          <p:nvPr/>
        </p:nvSpPr>
        <p:spPr>
          <a:xfrm>
            <a:off x="714982" y="667764"/>
            <a:ext cx="1103116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strike="noStrike" kern="15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TheNautiGal" panose="00000400000000000000" pitchFamily="2" charset="0"/>
                <a:ea typeface="+mn-ea"/>
                <a:cs typeface="+mn-cs"/>
              </a:rPr>
              <a:t>Types			</a:t>
            </a:r>
            <a:r>
              <a:rPr kumimoji="0" lang="en-US" sz="13800" b="1" i="0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TheNautiGal" panose="00000400000000000000" pitchFamily="2" charset="0"/>
                <a:ea typeface="+mn-ea"/>
                <a:cs typeface="+mn-cs"/>
              </a:rPr>
              <a:t>Antitypes</a:t>
            </a:r>
            <a:endParaRPr kumimoji="0" lang="en-US" sz="11500" b="1" i="0" strike="noStrike" kern="15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7AAA89-7367-4F00-B9C9-9BB22F7637B9}"/>
              </a:ext>
            </a:extLst>
          </p:cNvPr>
          <p:cNvSpPr/>
          <p:nvPr/>
        </p:nvSpPr>
        <p:spPr>
          <a:xfrm>
            <a:off x="4103869" y="-140204"/>
            <a:ext cx="2661306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n-US" sz="28700" b="0" i="0" strike="noStrike" kern="1500" cap="none" spc="0" normalizeH="0" baseline="0" noProof="0" dirty="0">
                <a:ln w="0"/>
                <a:solidFill>
                  <a:schemeClr val="tx1"/>
                </a:solidFill>
                <a:effectLst>
                  <a:outerShdw blurRad="12700" dir="2700000" sx="105000" sy="105000" algn="tl" rotWithShape="0">
                    <a:srgbClr val="314172">
                      <a:alpha val="50000"/>
                    </a:srgbClr>
                  </a:outerShdw>
                </a:effectLst>
                <a:uLnTx/>
                <a:uFillTx/>
                <a:latin typeface="TheNautiGal" panose="00000400000000000000" pitchFamily="2" charset="0"/>
                <a:ea typeface="+mn-ea"/>
                <a:cs typeface="+mn-cs"/>
              </a:rPr>
              <a:t>&amp;</a:t>
            </a:r>
            <a:endParaRPr lang="en-US" sz="28700" b="0" cap="none" spc="0" dirty="0">
              <a:ln w="0"/>
              <a:solidFill>
                <a:schemeClr val="tx1"/>
              </a:solidFill>
              <a:effectLst>
                <a:outerShdw blurRad="12700" dir="2700000" sx="105000" sy="105000" algn="tl" rotWithShape="0">
                  <a:srgbClr val="314172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1153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393699"/>
            <a:ext cx="11598188" cy="61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Types &amp; Antitypes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7D826E-EC33-4DF3-A49A-6060EA1B1F77}"/>
              </a:ext>
            </a:extLst>
          </p:cNvPr>
          <p:cNvSpPr txBox="1"/>
          <p:nvPr/>
        </p:nvSpPr>
        <p:spPr>
          <a:xfrm>
            <a:off x="-681748" y="1851675"/>
            <a:ext cx="6777747" cy="866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Type (Shadow)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237E4B-8126-4D37-8B76-2108A7114850}"/>
              </a:ext>
            </a:extLst>
          </p:cNvPr>
          <p:cNvSpPr txBox="1"/>
          <p:nvPr/>
        </p:nvSpPr>
        <p:spPr>
          <a:xfrm>
            <a:off x="6095999" y="1851674"/>
            <a:ext cx="6777747" cy="866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Antitype</a:t>
            </a:r>
          </a:p>
        </p:txBody>
      </p:sp>
    </p:spTree>
    <p:extLst>
      <p:ext uri="{BB962C8B-B14F-4D97-AF65-F5344CB8AC3E}">
        <p14:creationId xmlns:p14="http://schemas.microsoft.com/office/powerpoint/2010/main" val="2332384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393699"/>
            <a:ext cx="11598188" cy="61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Types &amp; Antitypes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7D826E-EC33-4DF3-A49A-6060EA1B1F77}"/>
              </a:ext>
            </a:extLst>
          </p:cNvPr>
          <p:cNvSpPr txBox="1"/>
          <p:nvPr/>
        </p:nvSpPr>
        <p:spPr>
          <a:xfrm>
            <a:off x="-681748" y="1851675"/>
            <a:ext cx="6777747" cy="2020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Type (Shadow)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Noah’s Ark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237E4B-8126-4D37-8B76-2108A7114850}"/>
              </a:ext>
            </a:extLst>
          </p:cNvPr>
          <p:cNvSpPr txBox="1"/>
          <p:nvPr/>
        </p:nvSpPr>
        <p:spPr>
          <a:xfrm>
            <a:off x="6095999" y="1851674"/>
            <a:ext cx="6777747" cy="2020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Antitype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314172"/>
                </a:solidFill>
                <a:latin typeface="Gobold" panose="02000500000000000000" pitchFamily="2" charset="0"/>
                <a:ea typeface="ＭＳ Ｐゴシック" charset="0"/>
                <a:sym typeface="Wingdings" panose="05000000000000000000" pitchFamily="2" charset="2"/>
              </a:rPr>
              <a:t>The Church</a:t>
            </a:r>
          </a:p>
        </p:txBody>
      </p:sp>
    </p:spTree>
    <p:extLst>
      <p:ext uri="{BB962C8B-B14F-4D97-AF65-F5344CB8AC3E}">
        <p14:creationId xmlns:p14="http://schemas.microsoft.com/office/powerpoint/2010/main" val="3516946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393699"/>
            <a:ext cx="11598188" cy="61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314172"/>
                </a:solidFill>
                <a:latin typeface="Gobold" panose="02000500000000000000" pitchFamily="2" charset="0"/>
                <a:ea typeface="ＭＳ Ｐゴシック"/>
              </a:rPr>
              <a:t>Types &amp; Antitypes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7D826E-EC33-4DF3-A49A-6060EA1B1F77}"/>
              </a:ext>
            </a:extLst>
          </p:cNvPr>
          <p:cNvSpPr txBox="1"/>
          <p:nvPr/>
        </p:nvSpPr>
        <p:spPr>
          <a:xfrm>
            <a:off x="-681748" y="1851675"/>
            <a:ext cx="6777747" cy="3251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Type (Shadow)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Noah’s Ark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314172"/>
                </a:solidFill>
                <a:latin typeface="Gobold" panose="02000500000000000000" pitchFamily="2" charset="0"/>
                <a:ea typeface="ＭＳ Ｐゴシック" charset="0"/>
                <a:sym typeface="Wingdings" panose="05000000000000000000" pitchFamily="2" charset="2"/>
              </a:rPr>
              <a:t>Abraham &amp; Isaac</a:t>
            </a:r>
            <a:endParaRPr kumimoji="0" lang="en-US" sz="4000" b="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237E4B-8126-4D37-8B76-2108A7114850}"/>
              </a:ext>
            </a:extLst>
          </p:cNvPr>
          <p:cNvSpPr txBox="1"/>
          <p:nvPr/>
        </p:nvSpPr>
        <p:spPr>
          <a:xfrm>
            <a:off x="6095999" y="1851674"/>
            <a:ext cx="6777747" cy="3251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Antitype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314172"/>
                </a:solidFill>
                <a:latin typeface="Gobold" panose="02000500000000000000" pitchFamily="2" charset="0"/>
                <a:ea typeface="ＭＳ Ｐゴシック" charset="0"/>
                <a:sym typeface="Wingdings" panose="05000000000000000000" pitchFamily="2" charset="2"/>
              </a:rPr>
              <a:t>The Church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The Father &amp; The Son</a:t>
            </a:r>
          </a:p>
        </p:txBody>
      </p:sp>
    </p:spTree>
    <p:extLst>
      <p:ext uri="{BB962C8B-B14F-4D97-AF65-F5344CB8AC3E}">
        <p14:creationId xmlns:p14="http://schemas.microsoft.com/office/powerpoint/2010/main" val="215308278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315</Words>
  <Application>Microsoft Office PowerPoint</Application>
  <PresentationFormat>Widescreen</PresentationFormat>
  <Paragraphs>103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Gobold</vt:lpstr>
      <vt:lpstr>Times</vt:lpstr>
      <vt:lpstr>Arial</vt:lpstr>
      <vt:lpstr>Trebuchet MS</vt:lpstr>
      <vt:lpstr>TheNautiGal</vt:lpstr>
      <vt:lpstr>Default</vt:lpstr>
      <vt:lpstr>1_Blank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48</cp:revision>
  <dcterms:created xsi:type="dcterms:W3CDTF">2022-03-13T02:35:51Z</dcterms:created>
  <dcterms:modified xsi:type="dcterms:W3CDTF">2022-03-24T14:21:56Z</dcterms:modified>
</cp:coreProperties>
</file>