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sldIdLst>
    <p:sldId id="270" r:id="rId3"/>
    <p:sldId id="486" r:id="rId4"/>
    <p:sldId id="263" r:id="rId5"/>
    <p:sldId id="276" r:id="rId6"/>
    <p:sldId id="267" r:id="rId7"/>
    <p:sldId id="1223" r:id="rId8"/>
    <p:sldId id="1361" r:id="rId9"/>
    <p:sldId id="1257" r:id="rId10"/>
    <p:sldId id="1368" r:id="rId11"/>
    <p:sldId id="1362" r:id="rId12"/>
    <p:sldId id="1373" r:id="rId13"/>
    <p:sldId id="1365" r:id="rId14"/>
    <p:sldId id="1363" r:id="rId15"/>
    <p:sldId id="1371" r:id="rId16"/>
    <p:sldId id="1366" r:id="rId17"/>
    <p:sldId id="1370" r:id="rId18"/>
    <p:sldId id="1372" r:id="rId19"/>
    <p:sldId id="1367" r:id="rId20"/>
    <p:sldId id="1364" r:id="rId21"/>
    <p:sldId id="1369" r:id="rId22"/>
    <p:sldId id="1217" r:id="rId23"/>
    <p:sldId id="487" r:id="rId24"/>
    <p:sldId id="278" r:id="rId25"/>
    <p:sldId id="281" r:id="rId26"/>
    <p:sldId id="488" r:id="rId27"/>
    <p:sldId id="396" r:id="rId28"/>
  </p:sldIdLst>
  <p:sldSz cx="12192000" cy="6858000"/>
  <p:notesSz cx="6858000" cy="9144000"/>
  <p:embeddedFontLst>
    <p:embeddedFont>
      <p:font typeface="Gobold" panose="02000500000000000000" pitchFamily="2" charset="0"/>
      <p:regular r:id="rId29"/>
      <p:italic r:id="rId30"/>
    </p:embeddedFont>
    <p:embeddedFont>
      <p:font typeface="TheNautiGal" panose="00000400000000000000" pitchFamily="2" charset="0"/>
      <p:regular r:id="rId31"/>
    </p:embeddedFont>
    <p:embeddedFont>
      <p:font typeface="Times" panose="02020603050405020304" pitchFamily="18" charset="0"/>
      <p:regular r:id="rId32"/>
      <p:bold r:id="rId33"/>
      <p:italic r:id="rId34"/>
      <p:boldItalic r:id="rId35"/>
    </p:embeddedFont>
    <p:embeddedFont>
      <p:font typeface="Trebuchet MS" panose="020B060302020202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3" autoAdjust="0"/>
    <p:restoredTop sz="94660"/>
  </p:normalViewPr>
  <p:slideViewPr>
    <p:cSldViewPr snapToGrid="0">
      <p:cViewPr varScale="1">
        <p:scale>
          <a:sx n="49" d="100"/>
          <a:sy n="49" d="100"/>
        </p:scale>
        <p:origin x="27" y="9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58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B7B9C3-BF40-4EEF-AFF3-0A1D96AB87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F38DAA-997A-4715-9517-9B1A023F53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DA5B78-A382-467E-B387-BED954D7D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2338FA-EE1A-4874-914B-3F54EA2236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227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84796-AE00-496C-A07C-2DDCB4DF1B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30523A-3750-4955-9F67-5973BEFBF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DB15AF-3D3B-4061-AC97-A58554C9CB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A3950-1B3A-4467-877A-4174B0FC88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096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65231C-C877-4A44-8814-E38B379FA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686639-3B5E-4657-AEB1-BECD97005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596AAD-FF7E-43A0-B926-F540A532DF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079C28-1337-4503-B028-4BBEBBA2C3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67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D32C479-CFC1-45BE-9C29-D905637800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76816D-DD86-454B-902A-A9054F0815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BC68CB-C216-4177-A0EE-8E94777DBB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59F5E-D6AC-4530-828B-2613E6F672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302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326883A-A66E-4B89-B459-F3DFA09F62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EF62B0-332F-4A1B-ADC0-749EC491C2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546C94-F705-48D9-B548-083FCF26BA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E74FE3-F76A-433F-8111-5ABB0363D8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288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AB4552-7816-40FC-818A-DB89D8BD51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9A2DD4-71B0-43C1-8F98-95016B44FE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8092D-67D6-4FF9-B156-7B98F4F28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8F299-B3BF-4ED5-9A95-DFFA9B37FF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054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E99AFE-1A02-4AB0-9043-3D685B4422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82EAB5-2A5B-406C-A66A-3C218CF24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595729-BA64-4756-8665-347C9D1CE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A0555-2FA0-4EA8-9E23-24A5C0BDB1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152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C1A4C7-8516-44FE-933A-D74594F02A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660853-F176-4DE9-8C74-D7342A38DB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EB01D0-49E7-4EE5-A141-B524B57477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3F92D-5D7F-4E83-BB28-3E41C8E5BB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937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BDC28E-3368-40D6-9749-849B2F57BB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E07CAD-4A9F-46B6-9833-97B7A02F9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9F252A-A140-462D-8F83-A638D0157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DC4E4-4CC3-4BAB-9D1F-CAF8BB9746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50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832387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7732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726705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45522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114415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56396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C3E1C4-384F-471D-99D0-60405CC6F1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621684-1637-4749-A230-1D59AB0B8F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010492-C824-4CCF-9583-BBF77AB69A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63E715-65D4-4F57-A822-2E8F0B521F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524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9413BA-107A-4662-BF6B-28EBDCA862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1BD0D7-9DE4-4130-B6B1-9C14F8A76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A3AF6B-B31A-41D4-ADBC-BDC7E8D247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47FD6-4EA6-407D-8F3B-08BB34708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575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59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A5A9CB5-55BC-408E-88D4-2D6FBDD295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6643D6-C2D2-411E-9E0C-17CF8C76C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CA758C0-5E5C-489A-B4FA-ECF6F61738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C630D46-D1BE-40A6-976A-11204F444D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701E065-DCF6-4B41-9FB3-BD4E8AAEFBA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1CB9C6A8-4AE7-4572-942A-47D0F58C15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26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6F249-F170-4109-A472-A16BA24242C6}"/>
              </a:ext>
            </a:extLst>
          </p:cNvPr>
          <p:cNvSpPr/>
          <p:nvPr/>
        </p:nvSpPr>
        <p:spPr>
          <a:xfrm>
            <a:off x="342088" y="127448"/>
            <a:ext cx="11507821" cy="1046440"/>
          </a:xfrm>
          <a:prstGeom prst="rect">
            <a:avLst/>
          </a:prstGeom>
          <a:noFill/>
        </p:spPr>
        <p:txBody>
          <a:bodyPr wrap="square" lIns="121920" tIns="60960" rIns="121920" bIns="6096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…do not assume the worst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A408190-DA22-49C4-A88D-EE670F7E9B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797668"/>
            <a:ext cx="11312317" cy="540966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rgbClr val="314172"/>
                </a:solidFill>
                <a:latin typeface="Gobold" panose="02000500000000000000" pitchFamily="2" charset="0"/>
              </a:rPr>
              <a:t>Jacob Assumed The Worst</a:t>
            </a:r>
            <a:r>
              <a:rPr lang="en-US" sz="8000" b="1" u="sng" dirty="0">
                <a:solidFill>
                  <a:schemeClr val="tx1"/>
                </a:solidFill>
                <a:latin typeface="Gobold" panose="02000500000000000000" pitchFamily="2" charset="0"/>
              </a:rPr>
              <a:t> </a:t>
            </a:r>
            <a:endParaRPr lang="en-US" sz="4400" b="1" u="sng" dirty="0">
              <a:solidFill>
                <a:schemeClr val="tx1"/>
              </a:solidFill>
              <a:latin typeface="Gobold" panose="020005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Gen. 32:1-7a</a:t>
            </a:r>
          </a:p>
          <a:p>
            <a:pPr>
              <a:lnSpc>
                <a:spcPct val="200000"/>
              </a:lnSpc>
            </a:pPr>
            <a:endParaRPr lang="en-US" dirty="0">
              <a:solidFill>
                <a:srgbClr val="314172"/>
              </a:solidFill>
              <a:latin typeface="Gobold" panose="02000500000000000000" pitchFamily="2" charset="0"/>
              <a:sym typeface="Wingdings" panose="05000000000000000000" pitchFamily="2" charset="2"/>
            </a:endParaRPr>
          </a:p>
          <a:p>
            <a:pPr>
              <a:lnSpc>
                <a:spcPct val="200000"/>
              </a:lnSpc>
            </a:pPr>
            <a:endParaRPr lang="en-US" dirty="0">
              <a:solidFill>
                <a:srgbClr val="314172"/>
              </a:solidFill>
              <a:latin typeface="Gobold" panose="020005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17748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6F249-F170-4109-A472-A16BA24242C6}"/>
              </a:ext>
            </a:extLst>
          </p:cNvPr>
          <p:cNvSpPr/>
          <p:nvPr/>
        </p:nvSpPr>
        <p:spPr>
          <a:xfrm>
            <a:off x="342088" y="127448"/>
            <a:ext cx="11507821" cy="1046440"/>
          </a:xfrm>
          <a:prstGeom prst="rect">
            <a:avLst/>
          </a:prstGeom>
          <a:noFill/>
        </p:spPr>
        <p:txBody>
          <a:bodyPr wrap="square" lIns="121920" tIns="60960" rIns="121920" bIns="6096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…do not assume the worst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A408190-DA22-49C4-A88D-EE670F7E9B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797668"/>
            <a:ext cx="11312317" cy="540966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rgbClr val="314172"/>
                </a:solidFill>
                <a:latin typeface="Gobold" panose="02000500000000000000" pitchFamily="2" charset="0"/>
              </a:rPr>
              <a:t>Jacob Assumed The Worst</a:t>
            </a:r>
            <a:r>
              <a:rPr lang="en-US" sz="8000" b="1" u="sng" dirty="0">
                <a:solidFill>
                  <a:schemeClr val="tx1"/>
                </a:solidFill>
                <a:latin typeface="Gobold" panose="02000500000000000000" pitchFamily="2" charset="0"/>
              </a:rPr>
              <a:t> </a:t>
            </a:r>
            <a:endParaRPr lang="en-US" sz="4400" b="1" u="sng" dirty="0">
              <a:solidFill>
                <a:schemeClr val="tx1"/>
              </a:solidFill>
              <a:latin typeface="Gobold" panose="020005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Gen. 32:1-7a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1 Cor. 13:7</a:t>
            </a:r>
          </a:p>
          <a:p>
            <a:pPr>
              <a:lnSpc>
                <a:spcPct val="200000"/>
              </a:lnSpc>
            </a:pPr>
            <a:endParaRPr lang="en-US" dirty="0">
              <a:solidFill>
                <a:srgbClr val="314172"/>
              </a:solidFill>
              <a:latin typeface="Gobold" panose="020005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09388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0"/>
            <a:ext cx="11598188" cy="651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In Order To Make Peace…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…Do Not Assume The Worst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…Pray To God For Help</a:t>
            </a:r>
          </a:p>
        </p:txBody>
      </p:sp>
    </p:spTree>
    <p:extLst>
      <p:ext uri="{BB962C8B-B14F-4D97-AF65-F5344CB8AC3E}">
        <p14:creationId xmlns:p14="http://schemas.microsoft.com/office/powerpoint/2010/main" val="3029388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6F249-F170-4109-A472-A16BA24242C6}"/>
              </a:ext>
            </a:extLst>
          </p:cNvPr>
          <p:cNvSpPr/>
          <p:nvPr/>
        </p:nvSpPr>
        <p:spPr>
          <a:xfrm>
            <a:off x="342088" y="127448"/>
            <a:ext cx="11507821" cy="1046440"/>
          </a:xfrm>
          <a:prstGeom prst="rect">
            <a:avLst/>
          </a:prstGeom>
          <a:noFill/>
        </p:spPr>
        <p:txBody>
          <a:bodyPr wrap="square" lIns="121920" tIns="60960" rIns="121920" bIns="6096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…PRAY TO GOD FOR HELP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A408190-DA22-49C4-A88D-EE670F7E9B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39" y="1173888"/>
            <a:ext cx="11312317" cy="540966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rgbClr val="314172"/>
                </a:solidFill>
                <a:latin typeface="Gobold" panose="02000500000000000000" pitchFamily="2" charset="0"/>
              </a:rPr>
              <a:t>Jacob Prays To God</a:t>
            </a:r>
            <a:endParaRPr lang="en-US" sz="4400" b="1" u="sng" dirty="0">
              <a:solidFill>
                <a:schemeClr val="tx1"/>
              </a:solidFill>
              <a:latin typeface="Gobold" panose="020005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Gen. 32:9-12, 22-32, 33:3</a:t>
            </a:r>
          </a:p>
          <a:p>
            <a:pPr>
              <a:lnSpc>
                <a:spcPct val="200000"/>
              </a:lnSpc>
            </a:pPr>
            <a:endParaRPr lang="en-US" dirty="0">
              <a:solidFill>
                <a:srgbClr val="314172"/>
              </a:solidFill>
              <a:latin typeface="Gobold" panose="02000500000000000000" pitchFamily="2" charset="0"/>
              <a:sym typeface="Wingdings" panose="05000000000000000000" pitchFamily="2" charset="2"/>
            </a:endParaRPr>
          </a:p>
          <a:p>
            <a:pPr>
              <a:lnSpc>
                <a:spcPct val="200000"/>
              </a:lnSpc>
            </a:pPr>
            <a:endParaRPr lang="en-US" dirty="0">
              <a:solidFill>
                <a:srgbClr val="314172"/>
              </a:solidFill>
              <a:latin typeface="Gobold" panose="020005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60150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6F249-F170-4109-A472-A16BA24242C6}"/>
              </a:ext>
            </a:extLst>
          </p:cNvPr>
          <p:cNvSpPr/>
          <p:nvPr/>
        </p:nvSpPr>
        <p:spPr>
          <a:xfrm>
            <a:off x="342088" y="127448"/>
            <a:ext cx="11507821" cy="1046440"/>
          </a:xfrm>
          <a:prstGeom prst="rect">
            <a:avLst/>
          </a:prstGeom>
          <a:noFill/>
        </p:spPr>
        <p:txBody>
          <a:bodyPr wrap="square" lIns="121920" tIns="60960" rIns="121920" bIns="6096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…PRAY TO GOD FOR HELP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A408190-DA22-49C4-A88D-EE670F7E9B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39" y="1173888"/>
            <a:ext cx="11312317" cy="540966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rgbClr val="314172"/>
                </a:solidFill>
                <a:latin typeface="Gobold" panose="02000500000000000000" pitchFamily="2" charset="0"/>
              </a:rPr>
              <a:t>Jacob Prays To God</a:t>
            </a:r>
            <a:endParaRPr lang="en-US" sz="4400" b="1" u="sng" dirty="0">
              <a:solidFill>
                <a:schemeClr val="tx1"/>
              </a:solidFill>
              <a:latin typeface="Gobold" panose="020005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Gen. 32:9-12, 22-32, 33:3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1 Pet. 5:5</a:t>
            </a:r>
          </a:p>
          <a:p>
            <a:pPr>
              <a:lnSpc>
                <a:spcPct val="200000"/>
              </a:lnSpc>
            </a:pPr>
            <a:endParaRPr lang="en-US" dirty="0">
              <a:solidFill>
                <a:srgbClr val="314172"/>
              </a:solidFill>
              <a:latin typeface="Gobold" panose="020005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71107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0"/>
            <a:ext cx="11598188" cy="651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In Order To Make Peace…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…Do Not Assume The Worst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…Pray To God For Help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…Make Efforts For Peace</a:t>
            </a:r>
          </a:p>
        </p:txBody>
      </p:sp>
    </p:spTree>
    <p:extLst>
      <p:ext uri="{BB962C8B-B14F-4D97-AF65-F5344CB8AC3E}">
        <p14:creationId xmlns:p14="http://schemas.microsoft.com/office/powerpoint/2010/main" val="175379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6F249-F170-4109-A472-A16BA24242C6}"/>
              </a:ext>
            </a:extLst>
          </p:cNvPr>
          <p:cNvSpPr/>
          <p:nvPr/>
        </p:nvSpPr>
        <p:spPr>
          <a:xfrm>
            <a:off x="342088" y="127448"/>
            <a:ext cx="11507821" cy="1046440"/>
          </a:xfrm>
          <a:prstGeom prst="rect">
            <a:avLst/>
          </a:prstGeom>
          <a:noFill/>
        </p:spPr>
        <p:txBody>
          <a:bodyPr wrap="square" lIns="121920" tIns="60960" rIns="121920" bIns="6096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…MAKE EFFORTS FOR PEACE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A408190-DA22-49C4-A88D-EE670F7E9B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39" y="1173888"/>
            <a:ext cx="11312317" cy="540966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rgbClr val="314172"/>
                </a:solidFill>
                <a:latin typeface="Gobold" panose="02000500000000000000" pitchFamily="2" charset="0"/>
              </a:rPr>
              <a:t>Jacob Made Efforts For Peace</a:t>
            </a:r>
            <a:endParaRPr lang="en-US" sz="4400" b="1" u="sng" dirty="0">
              <a:solidFill>
                <a:schemeClr val="tx1"/>
              </a:solidFill>
              <a:latin typeface="Gobold" panose="020005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Gen. 32:7b-15, 33:1-3</a:t>
            </a:r>
          </a:p>
          <a:p>
            <a:pPr>
              <a:lnSpc>
                <a:spcPct val="200000"/>
              </a:lnSpc>
            </a:pPr>
            <a:endParaRPr lang="en-US" dirty="0">
              <a:solidFill>
                <a:srgbClr val="314172"/>
              </a:solidFill>
              <a:latin typeface="Gobold" panose="02000500000000000000" pitchFamily="2" charset="0"/>
              <a:sym typeface="Wingdings" panose="05000000000000000000" pitchFamily="2" charset="2"/>
            </a:endParaRPr>
          </a:p>
          <a:p>
            <a:pPr>
              <a:lnSpc>
                <a:spcPct val="200000"/>
              </a:lnSpc>
            </a:pPr>
            <a:endParaRPr lang="en-US" dirty="0">
              <a:solidFill>
                <a:srgbClr val="314172"/>
              </a:solidFill>
              <a:latin typeface="Gobold" panose="020005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62085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6F249-F170-4109-A472-A16BA24242C6}"/>
              </a:ext>
            </a:extLst>
          </p:cNvPr>
          <p:cNvSpPr/>
          <p:nvPr/>
        </p:nvSpPr>
        <p:spPr>
          <a:xfrm>
            <a:off x="342088" y="127448"/>
            <a:ext cx="11507821" cy="1046440"/>
          </a:xfrm>
          <a:prstGeom prst="rect">
            <a:avLst/>
          </a:prstGeom>
          <a:noFill/>
        </p:spPr>
        <p:txBody>
          <a:bodyPr wrap="square" lIns="121920" tIns="60960" rIns="121920" bIns="6096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…MAKE EFFORTS FOR PEACE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A408190-DA22-49C4-A88D-EE670F7E9B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39" y="1173888"/>
            <a:ext cx="11312317" cy="540966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rgbClr val="314172"/>
                </a:solidFill>
                <a:latin typeface="Gobold" panose="02000500000000000000" pitchFamily="2" charset="0"/>
              </a:rPr>
              <a:t>Jacob Made Efforts For Peace</a:t>
            </a:r>
            <a:endParaRPr lang="en-US" sz="4400" b="1" u="sng" dirty="0">
              <a:solidFill>
                <a:schemeClr val="tx1"/>
              </a:solidFill>
              <a:latin typeface="Gobold" panose="020005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Gen. 32:7b-15, 33:1-3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Rom. 12:18</a:t>
            </a:r>
          </a:p>
          <a:p>
            <a:pPr>
              <a:lnSpc>
                <a:spcPct val="200000"/>
              </a:lnSpc>
            </a:pPr>
            <a:endParaRPr lang="en-US" dirty="0">
              <a:solidFill>
                <a:srgbClr val="314172"/>
              </a:solidFill>
              <a:latin typeface="Gobold" panose="020005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53977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0"/>
            <a:ext cx="11598188" cy="651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In Order To Make Peace…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…Do Not Assume The Worst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…Pray To God For Help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…Make Efforts For Peace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…Be Willing &amp; Ready To Forgive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715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6F249-F170-4109-A472-A16BA24242C6}"/>
              </a:ext>
            </a:extLst>
          </p:cNvPr>
          <p:cNvSpPr/>
          <p:nvPr/>
        </p:nvSpPr>
        <p:spPr>
          <a:xfrm>
            <a:off x="342088" y="127448"/>
            <a:ext cx="11507821" cy="1046440"/>
          </a:xfrm>
          <a:prstGeom prst="rect">
            <a:avLst/>
          </a:prstGeom>
          <a:noFill/>
        </p:spPr>
        <p:txBody>
          <a:bodyPr wrap="square" lIns="121920" tIns="60960" rIns="121920" bIns="6096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…be willing &amp; ready to forgive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A408190-DA22-49C4-A88D-EE670F7E9B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39" y="1173888"/>
            <a:ext cx="11312317" cy="5409663"/>
          </a:xfrm>
        </p:spPr>
        <p:txBody>
          <a:bodyPr>
            <a:normAutofit/>
          </a:bodyPr>
          <a:lstStyle/>
          <a:p>
            <a:r>
              <a:rPr lang="en-US" sz="4400" u="sng" dirty="0">
                <a:solidFill>
                  <a:srgbClr val="314172"/>
                </a:solidFill>
                <a:latin typeface="Gobold" panose="02000500000000000000" pitchFamily="2" charset="0"/>
              </a:rPr>
              <a:t>Esau</a:t>
            </a:r>
            <a:r>
              <a:rPr lang="en-US" sz="4400" b="1" u="sng" dirty="0">
                <a:solidFill>
                  <a:srgbClr val="314172"/>
                </a:solidFill>
                <a:latin typeface="Gobold" panose="02000500000000000000" pitchFamily="2" charset="0"/>
              </a:rPr>
              <a:t> </a:t>
            </a:r>
            <a:r>
              <a:rPr lang="en-US" sz="4400" u="sng" dirty="0">
                <a:solidFill>
                  <a:srgbClr val="314172"/>
                </a:solidFill>
                <a:latin typeface="Gobold" panose="02000500000000000000" pitchFamily="2" charset="0"/>
              </a:rPr>
              <a:t>Forgave Jacob</a:t>
            </a:r>
            <a:endParaRPr lang="en-US" sz="4400" u="sng" dirty="0">
              <a:solidFill>
                <a:schemeClr val="tx1"/>
              </a:solidFill>
              <a:latin typeface="Gobold" panose="020005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Gen. 33:4</a:t>
            </a:r>
          </a:p>
          <a:p>
            <a:pPr>
              <a:lnSpc>
                <a:spcPct val="200000"/>
              </a:lnSpc>
            </a:pPr>
            <a:endParaRPr lang="en-US" dirty="0">
              <a:solidFill>
                <a:srgbClr val="314172"/>
              </a:solidFill>
              <a:latin typeface="Gobold" panose="02000500000000000000" pitchFamily="2" charset="0"/>
              <a:sym typeface="Wingdings" panose="05000000000000000000" pitchFamily="2" charset="2"/>
            </a:endParaRPr>
          </a:p>
          <a:p>
            <a:pPr>
              <a:lnSpc>
                <a:spcPct val="200000"/>
              </a:lnSpc>
            </a:pPr>
            <a:endParaRPr lang="en-US" dirty="0">
              <a:solidFill>
                <a:srgbClr val="314172"/>
              </a:solidFill>
              <a:latin typeface="Gobold" panose="020005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7093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559095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6F249-F170-4109-A472-A16BA24242C6}"/>
              </a:ext>
            </a:extLst>
          </p:cNvPr>
          <p:cNvSpPr/>
          <p:nvPr/>
        </p:nvSpPr>
        <p:spPr>
          <a:xfrm>
            <a:off x="342088" y="127448"/>
            <a:ext cx="11507821" cy="1046440"/>
          </a:xfrm>
          <a:prstGeom prst="rect">
            <a:avLst/>
          </a:prstGeom>
          <a:noFill/>
        </p:spPr>
        <p:txBody>
          <a:bodyPr wrap="square" lIns="121920" tIns="60960" rIns="121920" bIns="6096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…be willing &amp; ready to forgive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A408190-DA22-49C4-A88D-EE670F7E9B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39" y="1173888"/>
            <a:ext cx="11312317" cy="5409663"/>
          </a:xfrm>
        </p:spPr>
        <p:txBody>
          <a:bodyPr>
            <a:normAutofit/>
          </a:bodyPr>
          <a:lstStyle/>
          <a:p>
            <a:r>
              <a:rPr lang="en-US" sz="4400" u="sng" dirty="0">
                <a:solidFill>
                  <a:srgbClr val="314172"/>
                </a:solidFill>
                <a:latin typeface="Gobold" panose="02000500000000000000" pitchFamily="2" charset="0"/>
              </a:rPr>
              <a:t>Esau Forgave Jacob</a:t>
            </a:r>
            <a:endParaRPr lang="en-US" sz="4400" u="sng" dirty="0">
              <a:solidFill>
                <a:schemeClr val="tx1"/>
              </a:solidFill>
              <a:latin typeface="Gobold" panose="020005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Gen. 33:4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Lk. 15:11-32</a:t>
            </a:r>
          </a:p>
          <a:p>
            <a:pPr>
              <a:lnSpc>
                <a:spcPct val="200000"/>
              </a:lnSpc>
            </a:pPr>
            <a:endParaRPr lang="en-US" dirty="0">
              <a:solidFill>
                <a:srgbClr val="314172"/>
              </a:solidFill>
              <a:latin typeface="Gobold" panose="020005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91728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5285" y="1086930"/>
            <a:ext cx="11598188" cy="468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  <a:sym typeface="Wingdings" panose="05000000000000000000" pitchFamily="2" charset="2"/>
              </a:rPr>
              <a:t>Are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  <a:sym typeface="Wingdings" panose="05000000000000000000" pitchFamily="2" charset="2"/>
              </a:rPr>
              <a:t>You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  <a:sym typeface="Wingdings" panose="05000000000000000000" pitchFamily="2" charset="2"/>
              </a:rPr>
              <a:t> striving for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E885AA-B709-45A1-A07A-0D3EFEE0DBFB}"/>
              </a:ext>
            </a:extLst>
          </p:cNvPr>
          <p:cNvSpPr txBox="1"/>
          <p:nvPr/>
        </p:nvSpPr>
        <p:spPr>
          <a:xfrm>
            <a:off x="2943833" y="2105560"/>
            <a:ext cx="6301091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TheNautiGal" panose="00000400000000000000" pitchFamily="2" charset="0"/>
                <a:ea typeface="ＭＳ Ｐゴシック"/>
                <a:cs typeface="+mn-cs"/>
              </a:rPr>
              <a:t>Peace?</a:t>
            </a:r>
            <a:endParaRPr kumimoji="0" lang="en-US" sz="11500" b="1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45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025955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22763"/>
            <a:ext cx="11312317" cy="5984568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2503799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793296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87343"/>
            <a:ext cx="7968792" cy="4728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Monday</a:t>
            </a:r>
            <a:endParaRPr kumimoji="0" lang="en-US" sz="54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Bible Study @ 6:30 pm</a:t>
            </a:r>
            <a:endParaRPr kumimoji="0" lang="en-US" sz="5400" b="0" i="0" u="sng" strike="noStrike" kern="15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Bible Classes 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1568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176136" y="5938500"/>
            <a:ext cx="3839727" cy="283927"/>
          </a:xfrm>
        </p:spPr>
        <p:txBody>
          <a:bodyPr/>
          <a:lstStyle/>
          <a:p>
            <a:r>
              <a:rPr lang="en-US" sz="3200" dirty="0">
                <a:solidFill>
                  <a:srgbClr val="F9FDDF"/>
                </a:solidFill>
                <a:latin typeface="Gobold" panose="02000500000000000000" pitchFamily="2" charset="0"/>
              </a:rPr>
              <a:t>JANUARY - APRIL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7BEA9-B7AA-4CBF-A62B-0B7437B6C00F}"/>
              </a:ext>
            </a:extLst>
          </p:cNvPr>
          <p:cNvSpPr/>
          <p:nvPr/>
        </p:nvSpPr>
        <p:spPr>
          <a:xfrm>
            <a:off x="0" y="1336119"/>
            <a:ext cx="12192000" cy="418576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endParaRPr kumimoji="0" lang="en-US" sz="8800" b="0" i="0" u="none" strike="noStrike" kern="1500" cap="none" spc="0" normalizeH="0" baseline="0" noProof="0" dirty="0">
              <a:ln w="3175">
                <a:noFill/>
              </a:ln>
              <a:solidFill>
                <a:srgbClr val="53575C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OUR</a:t>
            </a:r>
            <a:endParaRPr kumimoji="0" lang="en-US" sz="8800" b="0" i="0" u="none" strike="noStrike" kern="15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FOUNDATIONS</a:t>
            </a:r>
            <a:endParaRPr kumimoji="0" lang="en-US" sz="88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14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6F249-F170-4109-A472-A16BA24242C6}"/>
              </a:ext>
            </a:extLst>
          </p:cNvPr>
          <p:cNvSpPr/>
          <p:nvPr/>
        </p:nvSpPr>
        <p:spPr>
          <a:xfrm>
            <a:off x="857653" y="1397165"/>
            <a:ext cx="10476691" cy="2677656"/>
          </a:xfrm>
          <a:prstGeom prst="rect">
            <a:avLst/>
          </a:prstGeom>
          <a:noFill/>
        </p:spPr>
        <p:txBody>
          <a:bodyPr wrap="square" lIns="121920" tIns="60960" rIns="121920" bIns="6096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war</a:t>
            </a:r>
            <a:r>
              <a:rPr kumimoji="0" lang="en-US" sz="96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	</a:t>
            </a:r>
            <a:r>
              <a:rPr kumimoji="0" lang="en-US" sz="9600" b="1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		</a:t>
            </a:r>
            <a:r>
              <a:rPr kumimoji="0" lang="en-US" sz="166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TheNautiGal" panose="00000400000000000000" pitchFamily="2" charset="0"/>
                <a:ea typeface="+mn-ea"/>
                <a:cs typeface="+mn-cs"/>
              </a:rPr>
              <a:t> Peace</a:t>
            </a:r>
            <a:endParaRPr kumimoji="0" lang="en-US" sz="9600" b="1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7AAA89-7367-4F00-B9C9-9BB22F7637B9}"/>
              </a:ext>
            </a:extLst>
          </p:cNvPr>
          <p:cNvSpPr/>
          <p:nvPr/>
        </p:nvSpPr>
        <p:spPr>
          <a:xfrm>
            <a:off x="4785334" y="1036843"/>
            <a:ext cx="1901483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500" cap="none" spc="0" normalizeH="0" baseline="0" noProof="0" dirty="0">
                <a:ln w="0"/>
                <a:solidFill>
                  <a:prstClr val="white"/>
                </a:solidFill>
                <a:effectLst>
                  <a:outerShdw blurRad="12700" dir="2700000" sx="105000" sy="105000" algn="tl" rotWithShape="0">
                    <a:srgbClr val="314172">
                      <a:alpha val="50000"/>
                    </a:srgbClr>
                  </a:outerShdw>
                </a:effectLst>
                <a:uLnTx/>
                <a:uFillTx/>
                <a:latin typeface="TheNautiGal" panose="00000400000000000000" pitchFamily="2" charset="0"/>
                <a:ea typeface="+mn-ea"/>
                <a:cs typeface="+mn-cs"/>
              </a:rPr>
              <a:t>&amp;</a:t>
            </a:r>
            <a:endParaRPr kumimoji="0" lang="en-US" sz="199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12700" dir="2700000" sx="105000" sy="105000" algn="tl" rotWithShape="0">
                  <a:srgbClr val="314172">
                    <a:alpha val="5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751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6F249-F170-4109-A472-A16BA24242C6}"/>
              </a:ext>
            </a:extLst>
          </p:cNvPr>
          <p:cNvSpPr/>
          <p:nvPr/>
        </p:nvSpPr>
        <p:spPr>
          <a:xfrm>
            <a:off x="342088" y="-149550"/>
            <a:ext cx="11507821" cy="1600438"/>
          </a:xfrm>
          <a:prstGeom prst="rect">
            <a:avLst/>
          </a:prstGeom>
          <a:noFill/>
        </p:spPr>
        <p:txBody>
          <a:bodyPr wrap="square" lIns="121920" tIns="60960" rIns="121920" bIns="6096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Sowing</a:t>
            </a:r>
            <a:r>
              <a:rPr kumimoji="0" lang="en-US" sz="72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	      </a:t>
            </a:r>
            <a:r>
              <a:rPr kumimoji="0" lang="en-US" sz="96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TheNautiGal" panose="00000400000000000000" pitchFamily="2" charset="0"/>
                <a:ea typeface="+mn-ea"/>
                <a:cs typeface="+mn-cs"/>
              </a:rPr>
              <a:t>Reaping</a:t>
            </a:r>
            <a:endParaRPr kumimoji="0" lang="en-US" sz="7200" b="1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7AAA89-7367-4F00-B9C9-9BB22F7637B9}"/>
              </a:ext>
            </a:extLst>
          </p:cNvPr>
          <p:cNvSpPr/>
          <p:nvPr/>
        </p:nvSpPr>
        <p:spPr>
          <a:xfrm>
            <a:off x="5585356" y="-411160"/>
            <a:ext cx="117692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500" cap="none" spc="0" normalizeH="0" baseline="0" noProof="0" dirty="0">
                <a:ln w="0"/>
                <a:solidFill>
                  <a:prstClr val="white"/>
                </a:solidFill>
                <a:effectLst>
                  <a:outerShdw blurRad="12700" dir="2700000" sx="105000" sy="105000" algn="tl" rotWithShape="0">
                    <a:srgbClr val="314172">
                      <a:alpha val="50000"/>
                    </a:srgbClr>
                  </a:outerShdw>
                </a:effectLst>
                <a:uLnTx/>
                <a:uFillTx/>
                <a:latin typeface="TheNautiGal" panose="00000400000000000000" pitchFamily="2" charset="0"/>
                <a:ea typeface="+mn-ea"/>
                <a:cs typeface="+mn-cs"/>
              </a:rPr>
              <a:t>&amp;</a:t>
            </a:r>
            <a:endParaRPr kumimoji="0" lang="en-US" sz="115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12700" dir="2700000" sx="105000" sy="105000" algn="tl" rotWithShape="0">
                  <a:srgbClr val="314172">
                    <a:alpha val="5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A408190-DA22-49C4-A88D-EE670F7E9B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797668"/>
            <a:ext cx="11312317" cy="54096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Jacob Sowed to </a:t>
            </a:r>
            <a:r>
              <a:rPr kumimoji="0" lang="en-US" sz="8000" b="1" i="0" u="none" strike="noStrike" kern="1500" cap="none" spc="0" normalizeH="0" baseline="0" noProof="0" dirty="0">
                <a:ln w="0"/>
                <a:solidFill>
                  <a:schemeClr val="tx1"/>
                </a:solidFill>
                <a:effectLst/>
                <a:uLnTx/>
                <a:uFillTx/>
                <a:latin typeface="TheNautiGal" panose="00000400000000000000" pitchFamily="2" charset="0"/>
                <a:ea typeface="+mn-ea"/>
                <a:cs typeface="+mn-cs"/>
              </a:rPr>
              <a:t>The Spirit</a:t>
            </a:r>
            <a:r>
              <a:rPr lang="en-US" sz="8000" b="1" dirty="0">
                <a:solidFill>
                  <a:schemeClr val="tx1"/>
                </a:solidFill>
                <a:latin typeface="Gobold" panose="02000500000000000000" pitchFamily="2" charset="0"/>
              </a:rPr>
              <a:t> </a:t>
            </a:r>
            <a:endParaRPr lang="en-US" sz="4400" b="1" dirty="0">
              <a:solidFill>
                <a:schemeClr val="tx1"/>
              </a:solidFill>
              <a:latin typeface="Gobold" panose="020005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Gen. 32:22-30</a:t>
            </a:r>
          </a:p>
          <a:p>
            <a:pPr>
              <a:lnSpc>
                <a:spcPct val="200000"/>
              </a:lnSpc>
            </a:pPr>
            <a:endParaRPr lang="en-US" dirty="0">
              <a:solidFill>
                <a:srgbClr val="314172"/>
              </a:solidFill>
              <a:latin typeface="Gobold" panose="020005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7554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0"/>
            <a:ext cx="11598188" cy="651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In Order To Make Peace…</a:t>
            </a:r>
          </a:p>
        </p:txBody>
      </p:sp>
    </p:spTree>
    <p:extLst>
      <p:ext uri="{BB962C8B-B14F-4D97-AF65-F5344CB8AC3E}">
        <p14:creationId xmlns:p14="http://schemas.microsoft.com/office/powerpoint/2010/main" val="3001299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0"/>
            <a:ext cx="11598188" cy="651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In Order To Make Peace…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…Do Not Assume The Worst</a:t>
            </a: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89765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325</Words>
  <Application>Microsoft Office PowerPoint</Application>
  <PresentationFormat>Widescreen</PresentationFormat>
  <Paragraphs>82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Gobold</vt:lpstr>
      <vt:lpstr>Times</vt:lpstr>
      <vt:lpstr>Arial</vt:lpstr>
      <vt:lpstr>Trebuchet MS</vt:lpstr>
      <vt:lpstr>TheNautiGal</vt:lpstr>
      <vt:lpstr>Default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10</cp:revision>
  <dcterms:created xsi:type="dcterms:W3CDTF">2022-03-27T18:43:56Z</dcterms:created>
  <dcterms:modified xsi:type="dcterms:W3CDTF">2022-03-28T14:05:37Z</dcterms:modified>
</cp:coreProperties>
</file>