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0" r:id="rId2"/>
    <p:sldId id="635" r:id="rId3"/>
    <p:sldId id="561" r:id="rId4"/>
    <p:sldId id="1563" r:id="rId5"/>
    <p:sldId id="267" r:id="rId6"/>
    <p:sldId id="1462" r:id="rId7"/>
    <p:sldId id="1556" r:id="rId8"/>
    <p:sldId id="1567" r:id="rId9"/>
    <p:sldId id="1568" r:id="rId10"/>
    <p:sldId id="1562" r:id="rId11"/>
    <p:sldId id="1566" r:id="rId12"/>
    <p:sldId id="1569" r:id="rId13"/>
    <p:sldId id="1570" r:id="rId14"/>
    <p:sldId id="1573" r:id="rId15"/>
    <p:sldId id="1571" r:id="rId16"/>
    <p:sldId id="1572" r:id="rId17"/>
    <p:sldId id="1574" r:id="rId18"/>
    <p:sldId id="1564" r:id="rId19"/>
    <p:sldId id="1575" r:id="rId20"/>
    <p:sldId id="281" r:id="rId21"/>
    <p:sldId id="1565" r:id="rId22"/>
    <p:sldId id="1547" r:id="rId23"/>
  </p:sldIdLst>
  <p:sldSz cx="12192000" cy="6858000"/>
  <p:notesSz cx="6858000" cy="9144000"/>
  <p:embeddedFontLst>
    <p:embeddedFont>
      <p:font typeface="Gobold" panose="02000500000000000000" pitchFamily="2" charset="0"/>
      <p:regular r:id="rId24"/>
      <p:italic r:id="rId25"/>
    </p:embeddedFont>
    <p:embeddedFont>
      <p:font typeface="TheNautiGal" panose="00000400000000000000" pitchFamily="2" charset="0"/>
      <p:regular r:id="rId26"/>
    </p:embeddedFont>
    <p:embeddedFont>
      <p:font typeface="Times" panose="02020603050405020304" pitchFamily="18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39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8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71553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66793" y="344313"/>
            <a:ext cx="3839727" cy="5386575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82089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7609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56670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2961" y="356452"/>
            <a:ext cx="1814083" cy="2660395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50981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4" y="437387"/>
            <a:ext cx="11312317" cy="59845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6305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39CE1-7624-4E0C-8A7A-1BE86F8F7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07599A-4AA5-4289-AC97-83186DC16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CDD24-59D7-4AF1-A617-B87AA5FCC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E82B-564A-43A1-A2B0-D9E7DCCC9623}" type="slidenum">
              <a:rPr kumimoji="0" lang="en-US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35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6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4E4D51"/>
          </a:solidFill>
          <a:latin typeface="+mn-lt"/>
          <a:ea typeface="+mn-ea"/>
          <a:cs typeface="+mn-cs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209161"/>
            <a:ext cx="7968792" cy="443967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welcome</a:t>
            </a:r>
            <a:endParaRPr kumimoji="0" lang="en-US" sz="11500" b="0" i="0" u="sng" strike="noStrike" kern="15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Gobold" panose="020005000000000000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 are glad to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Have you with us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31417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102642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What Is Providence?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173889"/>
            <a:ext cx="11312317" cy="3511233"/>
          </a:xfrm>
        </p:spPr>
        <p:txBody>
          <a:bodyPr numCol="1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u="sng" dirty="0">
                <a:solidFill>
                  <a:schemeClr val="bg1"/>
                </a:solidFill>
                <a:latin typeface="Gobold" panose="02000500000000000000" pitchFamily="2" charset="0"/>
              </a:rPr>
              <a:t>Providence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“the hand of God in the glove of history”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chemeClr val="bg1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5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What Is Providence?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173889"/>
            <a:ext cx="11312317" cy="3511233"/>
          </a:xfrm>
        </p:spPr>
        <p:txBody>
          <a:bodyPr numCol="1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u="sng" dirty="0">
                <a:solidFill>
                  <a:schemeClr val="bg1"/>
                </a:solidFill>
                <a:latin typeface="Gobold" panose="02000500000000000000" pitchFamily="2" charset="0"/>
              </a:rPr>
              <a:t>Providence =/= Miracle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Different in Purpose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1 Cor. 13:8-10</a:t>
            </a:r>
          </a:p>
        </p:txBody>
      </p:sp>
    </p:spTree>
    <p:extLst>
      <p:ext uri="{BB962C8B-B14F-4D97-AF65-F5344CB8AC3E}">
        <p14:creationId xmlns:p14="http://schemas.microsoft.com/office/powerpoint/2010/main" val="9773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What Is Providence?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173889"/>
            <a:ext cx="11312317" cy="3511233"/>
          </a:xfrm>
        </p:spPr>
        <p:txBody>
          <a:bodyPr numCol="1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u="sng" dirty="0">
                <a:solidFill>
                  <a:schemeClr val="bg1"/>
                </a:solidFill>
                <a:latin typeface="Gobold" panose="02000500000000000000" pitchFamily="2" charset="0"/>
              </a:rPr>
              <a:t>Providence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“a provable, nonprovable proposition”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– Wayne Jackson</a:t>
            </a:r>
          </a:p>
        </p:txBody>
      </p:sp>
    </p:spTree>
    <p:extLst>
      <p:ext uri="{BB962C8B-B14F-4D97-AF65-F5344CB8AC3E}">
        <p14:creationId xmlns:p14="http://schemas.microsoft.com/office/powerpoint/2010/main" val="25368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How Is Providence Provable?</a:t>
            </a:r>
          </a:p>
        </p:txBody>
      </p:sp>
    </p:spTree>
    <p:extLst>
      <p:ext uri="{BB962C8B-B14F-4D97-AF65-F5344CB8AC3E}">
        <p14:creationId xmlns:p14="http://schemas.microsoft.com/office/powerpoint/2010/main" val="393061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How Is Providence Provable?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173889"/>
            <a:ext cx="11312317" cy="3511233"/>
          </a:xfrm>
        </p:spPr>
        <p:txBody>
          <a:bodyPr numCol="1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God desires for us to pray (1 Tim. 2:1)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God says prayer is powerful (</a:t>
            </a:r>
            <a:r>
              <a:rPr lang="en-US" sz="3600" dirty="0" err="1">
                <a:solidFill>
                  <a:schemeClr val="bg1"/>
                </a:solidFill>
                <a:latin typeface="Gobold" panose="02000500000000000000" pitchFamily="2" charset="0"/>
              </a:rPr>
              <a:t>Jms</a:t>
            </a:r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. 5:16)</a:t>
            </a:r>
          </a:p>
        </p:txBody>
      </p:sp>
    </p:spTree>
    <p:extLst>
      <p:ext uri="{BB962C8B-B14F-4D97-AF65-F5344CB8AC3E}">
        <p14:creationId xmlns:p14="http://schemas.microsoft.com/office/powerpoint/2010/main" val="102643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How Is Providence Provable?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541534"/>
            <a:ext cx="11312317" cy="3511233"/>
          </a:xfrm>
        </p:spPr>
        <p:txBody>
          <a:bodyPr numCol="1" anchor="ctr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obold" panose="02000500000000000000" pitchFamily="2" charset="0"/>
              </a:rPr>
              <a:t>New Testament Writers Say Prayer Works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314172"/>
                </a:solidFill>
                <a:latin typeface="Gobold" panose="02000500000000000000" pitchFamily="2" charset="0"/>
              </a:rPr>
              <a:t>Phili</a:t>
            </a:r>
            <a:r>
              <a:rPr lang="en-US" sz="3600" dirty="0">
                <a:solidFill>
                  <a:srgbClr val="314172"/>
                </a:solidFill>
                <a:latin typeface="Gobold" panose="02000500000000000000" pitchFamily="2" charset="0"/>
              </a:rPr>
              <a:t>. 1:19-20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14172"/>
                </a:solidFill>
                <a:latin typeface="Gobold" panose="02000500000000000000" pitchFamily="2" charset="0"/>
              </a:rPr>
              <a:t>Col. 4:3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314172"/>
                </a:solidFill>
                <a:latin typeface="Gobold" panose="02000500000000000000" pitchFamily="2" charset="0"/>
              </a:rPr>
              <a:t>Jms</a:t>
            </a:r>
            <a:r>
              <a:rPr lang="en-US" sz="3600" dirty="0">
                <a:solidFill>
                  <a:srgbClr val="314172"/>
                </a:solidFill>
                <a:latin typeface="Gobold" panose="02000500000000000000" pitchFamily="2" charset="0"/>
              </a:rPr>
              <a:t>. 4:2-3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14172"/>
                </a:solidFill>
                <a:latin typeface="Gobold" panose="02000500000000000000" pitchFamily="2" charset="0"/>
              </a:rPr>
              <a:t>2 Thess. 3:1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14172"/>
                </a:solidFill>
                <a:latin typeface="Gobold" panose="02000500000000000000" pitchFamily="2" charset="0"/>
              </a:rPr>
              <a:t>3 Jn. 2</a:t>
            </a:r>
          </a:p>
        </p:txBody>
      </p:sp>
    </p:spTree>
    <p:extLst>
      <p:ext uri="{BB962C8B-B14F-4D97-AF65-F5344CB8AC3E}">
        <p14:creationId xmlns:p14="http://schemas.microsoft.com/office/powerpoint/2010/main" val="41389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How Is Providence Nonprovable?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6" y="1305864"/>
            <a:ext cx="11312317" cy="3511233"/>
          </a:xfrm>
        </p:spPr>
        <p:txBody>
          <a:bodyPr numCol="1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u="sng" dirty="0">
                <a:solidFill>
                  <a:schemeClr val="bg1"/>
                </a:solidFill>
                <a:latin typeface="Gobold" panose="02000500000000000000" pitchFamily="2" charset="0"/>
              </a:rPr>
              <a:t>The Life of Esther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314172"/>
                </a:solidFill>
                <a:latin typeface="Gobold" panose="02000500000000000000" pitchFamily="2" charset="0"/>
              </a:rPr>
              <a:t>Esther 4:14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314172"/>
                </a:solidFill>
                <a:latin typeface="Gobold" panose="02000500000000000000" pitchFamily="2" charset="0"/>
              </a:rPr>
              <a:t>Gal. 4:4</a:t>
            </a:r>
            <a:endParaRPr lang="en-US" sz="3600" dirty="0">
              <a:solidFill>
                <a:srgbClr val="314172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How Is Providence Nonprovable?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173889"/>
            <a:ext cx="11312317" cy="3511233"/>
          </a:xfrm>
        </p:spPr>
        <p:txBody>
          <a:bodyPr numCol="1"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u="sng" dirty="0">
                <a:solidFill>
                  <a:schemeClr val="bg1"/>
                </a:solidFill>
                <a:latin typeface="Gobold" panose="02000500000000000000" pitchFamily="2" charset="0"/>
              </a:rPr>
              <a:t>The Life of Joseph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314172"/>
                </a:solidFill>
                <a:latin typeface="Gobold" panose="02000500000000000000" pitchFamily="2" charset="0"/>
              </a:rPr>
              <a:t>Gen. 37:5,  9,  23-24,  45:5-8,  50:15-20</a:t>
            </a:r>
          </a:p>
        </p:txBody>
      </p:sp>
    </p:spTree>
    <p:extLst>
      <p:ext uri="{BB962C8B-B14F-4D97-AF65-F5344CB8AC3E}">
        <p14:creationId xmlns:p14="http://schemas.microsoft.com/office/powerpoint/2010/main" val="226379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39333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The Lord’s Supper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14172"/>
                </a:solidFill>
                <a:latin typeface="Gobold" panose="02000500000000000000" pitchFamily="2" charset="0"/>
              </a:rPr>
              <a:t>Acts 20:7</a:t>
            </a:r>
            <a:endParaRPr lang="en-US" sz="6600" dirty="0">
              <a:solidFill>
                <a:srgbClr val="314172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5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32244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841" y="2578834"/>
            <a:ext cx="11312317" cy="170033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0379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46617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607503"/>
            <a:ext cx="7968792" cy="307513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Worship/Classes @ 6:30 pm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5274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8240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176136" y="5938500"/>
            <a:ext cx="3839727" cy="283927"/>
          </a:xfrm>
        </p:spPr>
        <p:txBody>
          <a:bodyPr/>
          <a:lstStyle/>
          <a:p>
            <a:r>
              <a:rPr lang="en-US" sz="3200" dirty="0">
                <a:solidFill>
                  <a:srgbClr val="F9FDDF"/>
                </a:solidFill>
                <a:latin typeface="Gobold" panose="02000500000000000000" pitchFamily="2" charset="0"/>
              </a:rPr>
              <a:t>JANUARY - APRIL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07BEA9-B7AA-4CBF-A62B-0B7437B6C00F}"/>
              </a:ext>
            </a:extLst>
          </p:cNvPr>
          <p:cNvSpPr/>
          <p:nvPr/>
        </p:nvSpPr>
        <p:spPr>
          <a:xfrm>
            <a:off x="0" y="1336119"/>
            <a:ext cx="12192000" cy="418576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endParaRPr kumimoji="0" lang="en-US" sz="8800" b="0" i="0" u="none" strike="noStrike" kern="1500" cap="none" spc="0" normalizeH="0" baseline="0" noProof="0" dirty="0">
              <a:ln w="3175">
                <a:noFill/>
              </a:ln>
              <a:solidFill>
                <a:srgbClr val="53575C"/>
              </a:solidFill>
              <a:effectLst/>
              <a:uLnTx/>
              <a:uFillTx/>
              <a:latin typeface="Gobold" panose="020005000000000000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OUR</a:t>
            </a:r>
            <a:endParaRPr kumimoji="0" lang="en-US" sz="8800" b="0" i="0" u="none" strike="noStrike" kern="15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Gobold" panose="020005000000000000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FOUNDATIONS</a:t>
            </a:r>
            <a:endParaRPr kumimoji="0" lang="en-US" sz="88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1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7AAA89-7367-4F00-B9C9-9BB22F7637B9}"/>
              </a:ext>
            </a:extLst>
          </p:cNvPr>
          <p:cNvSpPr/>
          <p:nvPr/>
        </p:nvSpPr>
        <p:spPr>
          <a:xfrm>
            <a:off x="518959" y="1213009"/>
            <a:ext cx="111540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5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eNautiGal" panose="00000400000000000000" pitchFamily="2" charset="0"/>
                <a:ea typeface="+mn-ea"/>
                <a:cs typeface="+mn-cs"/>
              </a:rPr>
              <a:t>The Providence of God</a:t>
            </a:r>
            <a:endParaRPr kumimoji="0" lang="en-US" sz="16600" b="0" i="0" u="none" strike="noStrike" kern="15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eNautiGal" panose="00000400000000000000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A3F04-E256-4142-B56B-0D21151B5DCC}"/>
              </a:ext>
            </a:extLst>
          </p:cNvPr>
          <p:cNvSpPr txBox="1"/>
          <p:nvPr/>
        </p:nvSpPr>
        <p:spPr>
          <a:xfrm>
            <a:off x="2138282" y="3093294"/>
            <a:ext cx="7915431" cy="94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Saving Israel Through 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Joseph</a:t>
            </a:r>
          </a:p>
        </p:txBody>
      </p:sp>
    </p:spTree>
    <p:extLst>
      <p:ext uri="{BB962C8B-B14F-4D97-AF65-F5344CB8AC3E}">
        <p14:creationId xmlns:p14="http://schemas.microsoft.com/office/powerpoint/2010/main" val="180528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The Providence </a:t>
            </a:r>
            <a:r>
              <a:rPr lang="en-US" sz="4800" b="1" kern="1500" dirty="0">
                <a:ln w="0"/>
                <a:solidFill>
                  <a:srgbClr val="314172"/>
                </a:solidFill>
                <a:latin typeface="Gobold" panose="02000500000000000000" pitchFamily="2" charset="0"/>
              </a:rPr>
              <a:t>O</a:t>
            </a: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f God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173889"/>
            <a:ext cx="11312317" cy="3511233"/>
          </a:xfrm>
        </p:spPr>
        <p:txBody>
          <a:bodyPr numCol="1"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Gobold" panose="02000500000000000000" pitchFamily="2" charset="0"/>
              </a:rPr>
              <a:t>Extra-Biblical </a:t>
            </a:r>
            <a:r>
              <a:rPr lang="en-US" dirty="0">
                <a:solidFill>
                  <a:schemeClr val="bg1"/>
                </a:solidFill>
                <a:latin typeface="Gobold" panose="02000500000000000000" pitchFamily="2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  <a:latin typeface="Gobold" panose="02000500000000000000" pitchFamily="2" charset="0"/>
              </a:rPr>
              <a:t>Carthage’s Defeat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chemeClr val="bg1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4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DB1C34C-D7C9-4F02-82CB-61E7D0E3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2011" y="0"/>
            <a:ext cx="9527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9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96F249-F170-4109-A472-A16BA24242C6}"/>
              </a:ext>
            </a:extLst>
          </p:cNvPr>
          <p:cNvSpPr/>
          <p:nvPr/>
        </p:nvSpPr>
        <p:spPr>
          <a:xfrm>
            <a:off x="342085" y="204838"/>
            <a:ext cx="11507821" cy="861774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The Providence </a:t>
            </a:r>
            <a:r>
              <a:rPr lang="en-US" sz="4800" b="1" kern="1500" dirty="0">
                <a:ln w="0"/>
                <a:solidFill>
                  <a:srgbClr val="314172"/>
                </a:solidFill>
                <a:latin typeface="Gobold" panose="02000500000000000000" pitchFamily="2" charset="0"/>
              </a:rPr>
              <a:t>O</a:t>
            </a:r>
            <a:r>
              <a:rPr kumimoji="0" lang="en-US" sz="4800" b="1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f God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A408190-DA22-49C4-A88D-EE670F7E9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838" y="1173889"/>
            <a:ext cx="11312317" cy="3511233"/>
          </a:xfrm>
        </p:spPr>
        <p:txBody>
          <a:bodyPr numCol="1"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Gobold" panose="02000500000000000000" pitchFamily="2" charset="0"/>
              </a:rPr>
              <a:t>Extra-Biblical </a:t>
            </a:r>
            <a:r>
              <a:rPr lang="en-US" dirty="0">
                <a:solidFill>
                  <a:schemeClr val="bg1"/>
                </a:solidFill>
                <a:latin typeface="Gobold" panose="02000500000000000000" pitchFamily="2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bg1"/>
                </a:solidFill>
                <a:latin typeface="Gobold" panose="02000500000000000000" pitchFamily="2" charset="0"/>
              </a:rPr>
              <a:t>Carthage’s Defeat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  <a:latin typeface="Gobold" panose="02000500000000000000" pitchFamily="2" charset="0"/>
              </a:rPr>
              <a:t>Biblical </a:t>
            </a:r>
            <a:r>
              <a:rPr lang="en-US" dirty="0">
                <a:solidFill>
                  <a:schemeClr val="bg1"/>
                </a:solidFill>
                <a:latin typeface="Gobold" panose="02000500000000000000" pitchFamily="2" charset="0"/>
                <a:sym typeface="Wingdings" panose="05000000000000000000" pitchFamily="2" charset="2"/>
              </a:rPr>
              <a:t> Queen Esther</a:t>
            </a:r>
            <a:r>
              <a:rPr lang="en-US" dirty="0">
                <a:solidFill>
                  <a:schemeClr val="bg1"/>
                </a:solidFill>
                <a:latin typeface="Gobold" panose="02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0633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240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Trebuchet MS</vt:lpstr>
      <vt:lpstr>TheNautiGal</vt:lpstr>
      <vt:lpstr>Arial</vt:lpstr>
      <vt:lpstr>Gobold</vt:lpstr>
      <vt:lpstr>Times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7</cp:revision>
  <dcterms:created xsi:type="dcterms:W3CDTF">2022-04-10T19:09:32Z</dcterms:created>
  <dcterms:modified xsi:type="dcterms:W3CDTF">2022-04-10T20:42:39Z</dcterms:modified>
</cp:coreProperties>
</file>