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9" r:id="rId2"/>
  </p:sldMasterIdLst>
  <p:sldIdLst>
    <p:sldId id="270" r:id="rId3"/>
    <p:sldId id="1822" r:id="rId4"/>
    <p:sldId id="1823" r:id="rId5"/>
    <p:sldId id="1563" r:id="rId6"/>
    <p:sldId id="1835" r:id="rId7"/>
    <p:sldId id="1931" r:id="rId8"/>
    <p:sldId id="1935" r:id="rId9"/>
    <p:sldId id="1934" r:id="rId10"/>
    <p:sldId id="1816" r:id="rId11"/>
    <p:sldId id="1932" r:id="rId12"/>
    <p:sldId id="1936" r:id="rId13"/>
    <p:sldId id="1933" r:id="rId14"/>
    <p:sldId id="1919" r:id="rId15"/>
    <p:sldId id="1938" r:id="rId16"/>
    <p:sldId id="1937" r:id="rId17"/>
    <p:sldId id="1939" r:id="rId18"/>
    <p:sldId id="1952" r:id="rId19"/>
    <p:sldId id="1940" r:id="rId20"/>
    <p:sldId id="1941" r:id="rId21"/>
    <p:sldId id="1942" r:id="rId22"/>
    <p:sldId id="1944" r:id="rId23"/>
    <p:sldId id="1945" r:id="rId24"/>
    <p:sldId id="1943" r:id="rId25"/>
    <p:sldId id="1946" r:id="rId26"/>
    <p:sldId id="1948" r:id="rId27"/>
    <p:sldId id="1947" r:id="rId28"/>
    <p:sldId id="1950" r:id="rId29"/>
    <p:sldId id="1951" r:id="rId30"/>
    <p:sldId id="1949" r:id="rId31"/>
    <p:sldId id="1564" r:id="rId32"/>
    <p:sldId id="1575" r:id="rId33"/>
    <p:sldId id="1595" r:id="rId34"/>
    <p:sldId id="1565" r:id="rId35"/>
    <p:sldId id="1829" r:id="rId36"/>
  </p:sldIdLst>
  <p:sldSz cx="12192000" cy="6858000"/>
  <p:notesSz cx="6858000" cy="9144000"/>
  <p:embeddedFontLst>
    <p:embeddedFont>
      <p:font typeface="Baltimore Bold - Italic" panose="02000500000000000000" pitchFamily="2" charset="0"/>
      <p:regular r:id="rId37"/>
    </p:embeddedFont>
    <p:embeddedFont>
      <p:font typeface="Bevan" panose="02000000000000000000" pitchFamily="2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Gobold" panose="02000500000000000000" pitchFamily="2" charset="0"/>
      <p:regular r:id="rId43"/>
      <p:italic r:id="rId44"/>
    </p:embeddedFont>
    <p:embeddedFont>
      <p:font typeface="Times" panose="02020603050405020304" pitchFamily="18" charset="0"/>
      <p:regular r:id="rId45"/>
      <p:bold r:id="rId46"/>
      <p:italic r:id="rId47"/>
      <p:boldItalic r:id="rId48"/>
    </p:embeddedFont>
    <p:embeddedFont>
      <p:font typeface="Trebuchet MS" panose="020B060302020202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1" d="100"/>
          <a:sy n="51" d="100"/>
        </p:scale>
        <p:origin x="39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06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F7DDFC-5E4E-405C-98F9-34502113E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914A84-18E8-49A8-838E-6C2CAB5CE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B9F573-97D7-4EBC-A759-A991746715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DCDD2-A32B-4EDB-A590-76CC27C6D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35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53364B-0676-4E30-AF68-5C0295E89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76BBAC-4708-4320-BAE1-F64961A4A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65547D-3B95-4577-A08D-95C54377E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D84FD-0892-4679-9231-F6926F952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12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D0DB1-33FC-42CE-961E-64214B9B2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0E19C-26E2-477F-BBDA-222229F429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FBB8B7-FE75-4F23-BC3A-BED408FD9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B4243-4D71-48A9-83D8-CE2FB738A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035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9EDD06-74EF-4EDD-BA54-71DBFC73A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E76861A-8A86-48F6-B417-8AB19A355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410710-3FF9-4E6D-98E4-7F100958A1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2BF73-5906-4B8B-B1A4-265B40634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99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B7947F-84B4-4856-94D9-D67F10864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51C741-1A4C-445A-8746-3B7E4DC2C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EF7FDB-4DA1-48E1-9B06-BD4A46153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AF59F-055E-4056-BC55-337EF32D4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88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0C1B0A-A744-4B10-90C1-483332361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88B808-61E2-4319-A0FA-9404A22D8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B3F54A-9144-40F9-B339-8265A4F0D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C361E-4F15-4EA1-A56D-A0136F492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0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7174E2-6E70-4A14-9C50-AA301E3EE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7FA033-15E3-4649-910B-A2249B3B4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CEFAE-6116-4812-B17C-4B731E370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DC215-F846-4E52-9357-9C555E49DC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736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C9B482-FB34-49E2-8F95-10604E042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E5A26-B459-4589-A515-87391E143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9883-70ED-40AA-B71E-9EB879F4E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5FB7C-FF5E-4444-88AA-230DE36D5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300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BBEE1B-A23F-4649-812E-0563A28D85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9EABF-78BF-43B2-9B50-76CBF6999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4FE701-F3F5-4B8F-AE7A-43F03B361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EB160-CDDC-4EBD-9A5B-2DA0165BAF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081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F1607B-7B2D-4019-ABBA-E5851A0BD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F08E79-9CED-4ED1-AE74-D6FB42EA2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99291B-2FEF-4699-9749-92AE58D72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0D115-38A7-42DF-9B99-47E08A7DF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27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66793" y="5861918"/>
            <a:ext cx="3839727" cy="283927"/>
          </a:xfrm>
        </p:spPr>
        <p:txBody>
          <a:bodyPr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23046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66793" y="5861918"/>
            <a:ext cx="3839727" cy="283927"/>
          </a:xfrm>
        </p:spPr>
        <p:txBody>
          <a:bodyPr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166793" y="344313"/>
            <a:ext cx="3839727" cy="5386575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66640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8509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0603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46270" y="437388"/>
            <a:ext cx="7888917" cy="598883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22961" y="356452"/>
            <a:ext cx="1814083" cy="2660395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5022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4" y="437387"/>
            <a:ext cx="11312317" cy="598456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3725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39CE1-7624-4E0C-8A7A-1BE86F8F7D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07599A-4AA5-4289-AC97-83186DC16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7CDD24-59D7-4AF1-A617-B87AA5FCC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FE82B-564A-43A1-A2B0-D9E7DCCC9623}" type="slidenum">
              <a:rPr kumimoji="0" lang="en-US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08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D63771-760E-4DD0-97E4-C81FF48B6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85AC6A-7933-45C4-8C3A-02B900FC7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B3A75C-4841-44D8-B8F1-D84CE75B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A523A-BAC9-4764-B372-BBFB364BB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4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91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F9FDDF"/>
          </a:solidFill>
          <a:latin typeface="+mj-lt"/>
          <a:ea typeface="+mj-ea"/>
          <a:cs typeface="+mj-cs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4E4D51"/>
          </a:solidFill>
          <a:latin typeface="+mn-lt"/>
          <a:ea typeface="+mn-ea"/>
          <a:cs typeface="+mn-cs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4E4D5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BF80A0-484D-40AF-B862-D6511D554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B68B4B-E50F-4EFD-BBA5-5CB5AA755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073EBE-FE52-47FA-8B0C-0F29C822DC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B2A835A-C6D4-477A-835B-6862C260C6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CA10C2E-172F-4594-ACF4-9328BFBEDC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fld id="{7E0E7896-3628-4DF6-9AA6-03A59C05E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54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MS PGothic" panose="020B0600070205080204" pitchFamily="34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ＭＳ Ｐゴシック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ＭＳ Ｐゴシック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ＭＳ Ｐゴシック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F75727-52B5-4857-864A-FFE0BD144FA9}"/>
              </a:ext>
            </a:extLst>
          </p:cNvPr>
          <p:cNvSpPr/>
          <p:nvPr/>
        </p:nvSpPr>
        <p:spPr>
          <a:xfrm>
            <a:off x="3978112" y="1209161"/>
            <a:ext cx="7968792" cy="443967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sng" strike="noStrike" kern="15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welcome</a:t>
            </a:r>
            <a:endParaRPr kumimoji="0" lang="en-US" sz="11500" b="0" i="0" u="sng" strike="noStrike" kern="1500" cap="none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Gobold" panose="02000500000000000000" pitchFamily="2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 are glad to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Have you with us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31417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8871F-F547-446D-9A1E-EF5838C9E1AA}"/>
              </a:ext>
            </a:extLst>
          </p:cNvPr>
          <p:cNvSpPr/>
          <p:nvPr/>
        </p:nvSpPr>
        <p:spPr>
          <a:xfrm>
            <a:off x="-128410" y="528971"/>
            <a:ext cx="4106522" cy="261610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gradFill>
                  <a:gsLst>
                    <a:gs pos="76000">
                      <a:srgbClr val="5D5E60"/>
                    </a:gs>
                    <a:gs pos="100000">
                      <a:srgbClr val="5D5E60">
                        <a:alpha val="7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RESTORE</a:t>
            </a:r>
            <a:b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solidFill>
                  <a:srgbClr val="53575C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314172"/>
                    </a:gs>
                    <a:gs pos="100000">
                      <a:srgbClr val="314172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REBUILD</a:t>
            </a:r>
            <a:b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RENEW</a:t>
            </a:r>
            <a:endParaRPr kumimoji="0" lang="en-US" sz="5400" b="0" i="0" u="none" strike="noStrike" kern="1200" cap="none" spc="0" normalizeH="0" baseline="0" noProof="0" dirty="0">
              <a:ln w="0"/>
              <a:gradFill flip="none" rotWithShape="1">
                <a:gsLst>
                  <a:gs pos="76000">
                    <a:srgbClr val="FAEADD"/>
                  </a:gs>
                  <a:gs pos="100000">
                    <a:srgbClr val="FAEADD">
                      <a:alpha val="70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ED333A-D1AE-4B2A-92A1-D9A8B3838FD5}"/>
              </a:ext>
            </a:extLst>
          </p:cNvPr>
          <p:cNvSpPr txBox="1">
            <a:spLocks/>
          </p:cNvSpPr>
          <p:nvPr/>
        </p:nvSpPr>
        <p:spPr>
          <a:xfrm>
            <a:off x="1013655" y="3145072"/>
            <a:ext cx="1899227" cy="74223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9FDDF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IN 2022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BE80F7-3335-49F9-9E1A-E2C87346FDB1}"/>
              </a:ext>
            </a:extLst>
          </p:cNvPr>
          <p:cNvSpPr txBox="1">
            <a:spLocks/>
          </p:cNvSpPr>
          <p:nvPr/>
        </p:nvSpPr>
        <p:spPr>
          <a:xfrm>
            <a:off x="1013654" y="4323309"/>
            <a:ext cx="1899227" cy="248019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WHEELER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CHURCH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102642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5C4E6A-050D-880B-45A6-7BC87607B845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Rebuilding Needs</a:t>
            </a:r>
            <a:r>
              <a:rPr lang="en-US" sz="4800" dirty="0">
                <a:solidFill>
                  <a:srgbClr val="FFFFFF"/>
                </a:solidFill>
                <a:latin typeface="Bevan"/>
                <a:ea typeface="ＭＳ Ｐゴシック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Active Leaders</a:t>
            </a:r>
          </a:p>
        </p:txBody>
      </p:sp>
    </p:spTree>
    <p:extLst>
      <p:ext uri="{BB962C8B-B14F-4D97-AF65-F5344CB8AC3E}">
        <p14:creationId xmlns:p14="http://schemas.microsoft.com/office/powerpoint/2010/main" val="1576055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Rebuilding Needs</a:t>
            </a:r>
            <a:r>
              <a:rPr lang="en-US" sz="4800" dirty="0">
                <a:solidFill>
                  <a:srgbClr val="FFFFFF"/>
                </a:solidFill>
                <a:latin typeface="Bevan"/>
                <a:ea typeface="ＭＳ Ｐゴシック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Active Leaders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820132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22248" y="1239832"/>
            <a:ext cx="107474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4:1-3 -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The Work Opposed</a:t>
            </a:r>
          </a:p>
          <a:p>
            <a:pPr marL="742950" indent="-742950">
              <a:lnSpc>
                <a:spcPct val="300000"/>
              </a:lnSpc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Condescending Words</a:t>
            </a:r>
          </a:p>
          <a:p>
            <a:pPr marL="742950" indent="-742950">
              <a:lnSpc>
                <a:spcPct val="300000"/>
              </a:lnSpc>
              <a:buFont typeface="+mj-lt"/>
              <a:buAutoNum type="arabicPeriod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Mocking Words</a:t>
            </a:r>
          </a:p>
        </p:txBody>
      </p:sp>
    </p:spTree>
    <p:extLst>
      <p:ext uri="{BB962C8B-B14F-4D97-AF65-F5344CB8AC3E}">
        <p14:creationId xmlns:p14="http://schemas.microsoft.com/office/powerpoint/2010/main" val="26617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163399" y="-377071"/>
            <a:ext cx="12518796" cy="7235072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22250" y="278298"/>
            <a:ext cx="107474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“Sticks and stones may break my bones, but words can also hurt me.</a:t>
            </a:r>
          </a:p>
          <a:p>
            <a:pPr algn="just"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Stones and sticks break only skin, while words are ghosts that haunt me.</a:t>
            </a:r>
          </a:p>
          <a:p>
            <a:pPr algn="just"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Slant and curved the word-swords fall, it pierces and sticks inside me.</a:t>
            </a:r>
          </a:p>
          <a:p>
            <a:pPr algn="just"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Bats and bricks may ache through bones, but words can mortify me.</a:t>
            </a:r>
          </a:p>
          <a:p>
            <a:pPr algn="just"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Pain from words has left its’ scar, on mind and hear that’s tender.</a:t>
            </a:r>
          </a:p>
          <a:p>
            <a:pPr algn="just"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Cuts and bruises have not healed, it’s words that I remember.”</a:t>
            </a:r>
          </a:p>
        </p:txBody>
      </p:sp>
    </p:spTree>
    <p:extLst>
      <p:ext uri="{BB962C8B-B14F-4D97-AF65-F5344CB8AC3E}">
        <p14:creationId xmlns:p14="http://schemas.microsoft.com/office/powerpoint/2010/main" val="155835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098483" y="266595"/>
            <a:ext cx="9995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716435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73C4E-7C0C-4CE2-8DDF-5F41F59E5F90}"/>
              </a:ext>
            </a:extLst>
          </p:cNvPr>
          <p:cNvSpPr txBox="1"/>
          <p:nvPr/>
        </p:nvSpPr>
        <p:spPr>
          <a:xfrm>
            <a:off x="722248" y="1239832"/>
            <a:ext cx="1074749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Prayed</a:t>
            </a:r>
          </a:p>
        </p:txBody>
      </p:sp>
    </p:spTree>
    <p:extLst>
      <p:ext uri="{BB962C8B-B14F-4D97-AF65-F5344CB8AC3E}">
        <p14:creationId xmlns:p14="http://schemas.microsoft.com/office/powerpoint/2010/main" val="5511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 Prayed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820132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22248" y="1239832"/>
            <a:ext cx="107474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Neh. 4:4-5</a:t>
            </a:r>
          </a:p>
          <a:p>
            <a:pPr algn="ctr">
              <a:lnSpc>
                <a:spcPct val="30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Influenced others to Pray (4:9)</a:t>
            </a:r>
          </a:p>
          <a:p>
            <a:pPr algn="ctr">
              <a:lnSpc>
                <a:spcPct val="300000"/>
              </a:lnSpc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2 Thess. 1:11</a:t>
            </a:r>
          </a:p>
        </p:txBody>
      </p:sp>
    </p:spTree>
    <p:extLst>
      <p:ext uri="{BB962C8B-B14F-4D97-AF65-F5344CB8AC3E}">
        <p14:creationId xmlns:p14="http://schemas.microsoft.com/office/powerpoint/2010/main" val="216036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098483" y="266595"/>
            <a:ext cx="9995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716435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73C4E-7C0C-4CE2-8DDF-5F41F59E5F90}"/>
              </a:ext>
            </a:extLst>
          </p:cNvPr>
          <p:cNvSpPr txBox="1"/>
          <p:nvPr/>
        </p:nvSpPr>
        <p:spPr>
          <a:xfrm>
            <a:off x="722248" y="1239832"/>
            <a:ext cx="10747499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Prayed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Worked</a:t>
            </a:r>
          </a:p>
        </p:txBody>
      </p:sp>
    </p:spTree>
    <p:extLst>
      <p:ext uri="{BB962C8B-B14F-4D97-AF65-F5344CB8AC3E}">
        <p14:creationId xmlns:p14="http://schemas.microsoft.com/office/powerpoint/2010/main" val="196541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 Worked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820132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22248" y="1239832"/>
            <a:ext cx="10747499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Neh. 4:6 – “WE”</a:t>
            </a:r>
          </a:p>
        </p:txBody>
      </p:sp>
    </p:spTree>
    <p:extLst>
      <p:ext uri="{BB962C8B-B14F-4D97-AF65-F5344CB8AC3E}">
        <p14:creationId xmlns:p14="http://schemas.microsoft.com/office/powerpoint/2010/main" val="221671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 Worked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820132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22248" y="1239832"/>
            <a:ext cx="10747499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Neh. 4:6 – “WE”</a:t>
            </a:r>
          </a:p>
          <a:p>
            <a:pPr algn="ctr">
              <a:lnSpc>
                <a:spcPct val="2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“fellow worker (s)”</a:t>
            </a:r>
          </a:p>
          <a:p>
            <a:pPr algn="ctr">
              <a:lnSpc>
                <a:spcPct val="2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Rom. 16:3, 9, 21, 2 Cor. 8:23, </a:t>
            </a:r>
            <a:r>
              <a:rPr lang="en-US" sz="3600" dirty="0" err="1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Phili</a:t>
            </a: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. 2:25, 4:3</a:t>
            </a:r>
          </a:p>
          <a:p>
            <a:pPr algn="ctr">
              <a:lnSpc>
                <a:spcPct val="250000"/>
              </a:lnSpc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1 Cor. 3:9, 15:58 – 3 Jn. 8</a:t>
            </a:r>
          </a:p>
        </p:txBody>
      </p:sp>
    </p:spTree>
    <p:extLst>
      <p:ext uri="{BB962C8B-B14F-4D97-AF65-F5344CB8AC3E}">
        <p14:creationId xmlns:p14="http://schemas.microsoft.com/office/powerpoint/2010/main" val="2273643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098483" y="266595"/>
            <a:ext cx="9995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716435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73C4E-7C0C-4CE2-8DDF-5F41F59E5F90}"/>
              </a:ext>
            </a:extLst>
          </p:cNvPr>
          <p:cNvSpPr txBox="1"/>
          <p:nvPr/>
        </p:nvSpPr>
        <p:spPr>
          <a:xfrm>
            <a:off x="722248" y="1239832"/>
            <a:ext cx="10747499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Prayed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Worked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Kept Watch</a:t>
            </a:r>
          </a:p>
        </p:txBody>
      </p:sp>
    </p:spTree>
    <p:extLst>
      <p:ext uri="{BB962C8B-B14F-4D97-AF65-F5344CB8AC3E}">
        <p14:creationId xmlns:p14="http://schemas.microsoft.com/office/powerpoint/2010/main" val="2722381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 Kept Watch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820132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22248" y="1239832"/>
            <a:ext cx="107474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Neh. 4:7-9 – “we set a watch”</a:t>
            </a:r>
          </a:p>
          <a:p>
            <a:pPr algn="ctr">
              <a:lnSpc>
                <a:spcPct val="30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Mk. 13:9</a:t>
            </a:r>
          </a:p>
          <a:p>
            <a:pPr algn="ctr">
              <a:lnSpc>
                <a:spcPct val="30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Heb. 13:17</a:t>
            </a:r>
          </a:p>
        </p:txBody>
      </p:sp>
    </p:spTree>
    <p:extLst>
      <p:ext uri="{BB962C8B-B14F-4D97-AF65-F5344CB8AC3E}">
        <p14:creationId xmlns:p14="http://schemas.microsoft.com/office/powerpoint/2010/main" val="340506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6857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098483" y="266595"/>
            <a:ext cx="9995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716435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73C4E-7C0C-4CE2-8DDF-5F41F59E5F90}"/>
              </a:ext>
            </a:extLst>
          </p:cNvPr>
          <p:cNvSpPr txBox="1"/>
          <p:nvPr/>
        </p:nvSpPr>
        <p:spPr>
          <a:xfrm>
            <a:off x="722248" y="1239832"/>
            <a:ext cx="10747499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Prayed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Worked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Kept Watch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Listened</a:t>
            </a:r>
          </a:p>
        </p:txBody>
      </p:sp>
    </p:spTree>
    <p:extLst>
      <p:ext uri="{BB962C8B-B14F-4D97-AF65-F5344CB8AC3E}">
        <p14:creationId xmlns:p14="http://schemas.microsoft.com/office/powerpoint/2010/main" val="141659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 Listened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820132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22248" y="1239832"/>
            <a:ext cx="107474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Neh. 4:10-12</a:t>
            </a:r>
          </a:p>
          <a:p>
            <a:pPr>
              <a:lnSpc>
                <a:spcPct val="150000"/>
              </a:lnSpc>
              <a:defRPr/>
            </a:pPr>
            <a:endParaRPr lang="en-US" sz="3200" dirty="0">
              <a:solidFill>
                <a:srgbClr val="000000"/>
              </a:solidFill>
              <a:latin typeface="Bevan" panose="02000000000000000000" pitchFamily="2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5487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 Listened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820132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22248" y="1239832"/>
            <a:ext cx="1074749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Neh. 4:10-12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They Lost their…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Vision (v. 10)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Strength (v. 10)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Confidence (v. 10)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Security (v. 11-12)</a:t>
            </a:r>
          </a:p>
        </p:txBody>
      </p:sp>
    </p:spTree>
    <p:extLst>
      <p:ext uri="{BB962C8B-B14F-4D97-AF65-F5344CB8AC3E}">
        <p14:creationId xmlns:p14="http://schemas.microsoft.com/office/powerpoint/2010/main" val="856723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098483" y="266595"/>
            <a:ext cx="9995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716435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73C4E-7C0C-4CE2-8DDF-5F41F59E5F90}"/>
              </a:ext>
            </a:extLst>
          </p:cNvPr>
          <p:cNvSpPr txBox="1"/>
          <p:nvPr/>
        </p:nvSpPr>
        <p:spPr>
          <a:xfrm>
            <a:off x="722248" y="1239832"/>
            <a:ext cx="10747499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Prayed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Worked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Kept Watch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Listened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Provided Solutions</a:t>
            </a:r>
          </a:p>
        </p:txBody>
      </p:sp>
    </p:spTree>
    <p:extLst>
      <p:ext uri="{BB962C8B-B14F-4D97-AF65-F5344CB8AC3E}">
        <p14:creationId xmlns:p14="http://schemas.microsoft.com/office/powerpoint/2010/main" val="3884691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 Provided Solutions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725862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22248" y="1239832"/>
            <a:ext cx="1074749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Neh. 4:13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“I” = Nehemiah himself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“positioned” and “set”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“with their swords, their spears,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and their bows.”</a:t>
            </a:r>
          </a:p>
        </p:txBody>
      </p:sp>
    </p:spTree>
    <p:extLst>
      <p:ext uri="{BB962C8B-B14F-4D97-AF65-F5344CB8AC3E}">
        <p14:creationId xmlns:p14="http://schemas.microsoft.com/office/powerpoint/2010/main" val="2056972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 Provided Solutions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725862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22248" y="1239832"/>
            <a:ext cx="1074749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Neh. 4:13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Nehemiah Gave Each Family…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A Place To Defend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Weapons To Defend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Neh. 4:21</a:t>
            </a:r>
          </a:p>
        </p:txBody>
      </p:sp>
    </p:spTree>
    <p:extLst>
      <p:ext uri="{BB962C8B-B14F-4D97-AF65-F5344CB8AC3E}">
        <p14:creationId xmlns:p14="http://schemas.microsoft.com/office/powerpoint/2010/main" val="4249596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098483" y="266595"/>
            <a:ext cx="9995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716435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73C4E-7C0C-4CE2-8DDF-5F41F59E5F90}"/>
              </a:ext>
            </a:extLst>
          </p:cNvPr>
          <p:cNvSpPr txBox="1"/>
          <p:nvPr/>
        </p:nvSpPr>
        <p:spPr>
          <a:xfrm>
            <a:off x="722248" y="1239832"/>
            <a:ext cx="10747499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Prayed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Worked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Kept Watch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Listened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Provided Solutions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Encouraged</a:t>
            </a:r>
          </a:p>
        </p:txBody>
      </p:sp>
    </p:spTree>
    <p:extLst>
      <p:ext uri="{BB962C8B-B14F-4D97-AF65-F5344CB8AC3E}">
        <p14:creationId xmlns:p14="http://schemas.microsoft.com/office/powerpoint/2010/main" val="1618718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 Encouraged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509047"/>
            <a:ext cx="12518796" cy="734348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12821" y="1060719"/>
            <a:ext cx="107474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Neh. 4:14</a:t>
            </a:r>
          </a:p>
          <a:p>
            <a:pPr algn="ctr">
              <a:lnSpc>
                <a:spcPct val="200000"/>
              </a:lnSpc>
              <a:defRPr/>
            </a:pPr>
            <a:endParaRPr lang="en-US" sz="3200" dirty="0">
              <a:solidFill>
                <a:srgbClr val="000000"/>
              </a:solidFill>
              <a:latin typeface="Bevan" panose="02000000000000000000" pitchFamily="2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0297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 Encouraged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509047"/>
            <a:ext cx="12518796" cy="734348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12821" y="1060719"/>
            <a:ext cx="1074749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Neh. 4:14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Nehemiah Spoke To: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The Nobles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The Other Leaders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The Rest of the People</a:t>
            </a:r>
          </a:p>
        </p:txBody>
      </p:sp>
    </p:spTree>
    <p:extLst>
      <p:ext uri="{BB962C8B-B14F-4D97-AF65-F5344CB8AC3E}">
        <p14:creationId xmlns:p14="http://schemas.microsoft.com/office/powerpoint/2010/main" val="2010332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Nehemiah Encouraged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509047"/>
            <a:ext cx="12518796" cy="734348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12821" y="1060719"/>
            <a:ext cx="10747499" cy="562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Neh. 4:14</a:t>
            </a:r>
          </a:p>
          <a:p>
            <a:pPr algn="ctr">
              <a:lnSpc>
                <a:spcPct val="20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Nehemiah Recalled To Their Minds: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The Lord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The People of God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Their Families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Their Houses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Acts 4:36, 11:23</a:t>
            </a:r>
          </a:p>
        </p:txBody>
      </p:sp>
    </p:spTree>
    <p:extLst>
      <p:ext uri="{BB962C8B-B14F-4D97-AF65-F5344CB8AC3E}">
        <p14:creationId xmlns:p14="http://schemas.microsoft.com/office/powerpoint/2010/main" val="330881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466551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393334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The Lord’s Supper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14172"/>
                </a:solidFill>
                <a:latin typeface="Gobold" panose="02000500000000000000" pitchFamily="2" charset="0"/>
              </a:rPr>
              <a:t>Acts 20:7</a:t>
            </a:r>
            <a:endParaRPr lang="en-US" sz="6600" dirty="0">
              <a:solidFill>
                <a:srgbClr val="314172"/>
              </a:solidFill>
              <a:latin typeface="Go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52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9841" y="2578834"/>
            <a:ext cx="11312317" cy="1700332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395184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046617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F75727-52B5-4857-864A-FFE0BD144FA9}"/>
              </a:ext>
            </a:extLst>
          </p:cNvPr>
          <p:cNvSpPr/>
          <p:nvPr/>
        </p:nvSpPr>
        <p:spPr>
          <a:xfrm>
            <a:off x="3978112" y="1607503"/>
            <a:ext cx="7968792" cy="307513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sng" strike="noStrike" kern="15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Wednesday</a:t>
            </a:r>
          </a:p>
          <a:p>
            <a:pPr marL="0" marR="0" lvl="0" indent="0" algn="ctr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500" cap="none" spc="0" normalizeH="0" baseline="0" noProof="0" dirty="0">
                <a:ln w="0"/>
                <a:solidFill>
                  <a:srgbClr val="314172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Worship/Classes @ 6:30 pm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8871F-F547-446D-9A1E-EF5838C9E1AA}"/>
              </a:ext>
            </a:extLst>
          </p:cNvPr>
          <p:cNvSpPr/>
          <p:nvPr/>
        </p:nvSpPr>
        <p:spPr>
          <a:xfrm>
            <a:off x="-128410" y="528971"/>
            <a:ext cx="4106522" cy="261610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gradFill>
                  <a:gsLst>
                    <a:gs pos="76000">
                      <a:srgbClr val="5D5E60"/>
                    </a:gs>
                    <a:gs pos="100000">
                      <a:srgbClr val="5D5E60">
                        <a:alpha val="70000"/>
                      </a:srgbClr>
                    </a:gs>
                  </a:gsLst>
                  <a:lin ang="10800000" scaled="1"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RESTORE</a:t>
            </a:r>
            <a:br>
              <a:rPr kumimoji="0" lang="en-US" sz="5400" b="0" i="0" u="none" strike="noStrike" kern="1500" cap="none" spc="0" normalizeH="0" baseline="0" noProof="0" dirty="0">
                <a:ln w="3175">
                  <a:noFill/>
                </a:ln>
                <a:solidFill>
                  <a:srgbClr val="53575C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314172"/>
                    </a:gs>
                    <a:gs pos="100000">
                      <a:srgbClr val="314172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REBUILD</a:t>
            </a:r>
            <a:b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</a:br>
            <a:r>
              <a:rPr kumimoji="0" lang="en-US" sz="5400" b="0" i="0" u="none" strike="noStrike" kern="1500" cap="none" spc="0" normalizeH="0" baseline="0" noProof="0" dirty="0">
                <a:ln w="0"/>
                <a:gradFill flip="none" rotWithShape="1">
                  <a:gsLst>
                    <a:gs pos="76000">
                      <a:srgbClr val="FAEADD"/>
                    </a:gs>
                    <a:gs pos="100000">
                      <a:srgbClr val="FAEADD">
                        <a:alpha val="70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RENEW</a:t>
            </a:r>
            <a:endParaRPr kumimoji="0" lang="en-US" sz="5400" b="0" i="0" u="none" strike="noStrike" kern="1200" cap="none" spc="0" normalizeH="0" baseline="0" noProof="0" dirty="0">
              <a:ln w="0"/>
              <a:gradFill flip="none" rotWithShape="1">
                <a:gsLst>
                  <a:gs pos="76000">
                    <a:srgbClr val="FAEADD"/>
                  </a:gs>
                  <a:gs pos="100000">
                    <a:srgbClr val="FAEADD">
                      <a:alpha val="70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DED333A-D1AE-4B2A-92A1-D9A8B3838FD5}"/>
              </a:ext>
            </a:extLst>
          </p:cNvPr>
          <p:cNvSpPr txBox="1">
            <a:spLocks/>
          </p:cNvSpPr>
          <p:nvPr/>
        </p:nvSpPr>
        <p:spPr>
          <a:xfrm>
            <a:off x="1013655" y="3145072"/>
            <a:ext cx="1899227" cy="74223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F9FDDF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IN 2022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BE80F7-3335-49F9-9E1A-E2C87346FDB1}"/>
              </a:ext>
            </a:extLst>
          </p:cNvPr>
          <p:cNvSpPr txBox="1">
            <a:spLocks/>
          </p:cNvSpPr>
          <p:nvPr/>
        </p:nvSpPr>
        <p:spPr>
          <a:xfrm>
            <a:off x="1013654" y="4323309"/>
            <a:ext cx="1899227" cy="2480191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rgbClr val="4E4D5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WHEELER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CHURCH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OF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bold" panose="02000500000000000000" pitchFamily="2" charset="0"/>
                <a:ea typeface="+mn-ea"/>
                <a:cs typeface="+mn-cs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29610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31134" y="437387"/>
            <a:ext cx="11312317" cy="45965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314172"/>
                </a:solidFill>
                <a:latin typeface="Gobold" panose="02000500000000000000" pitchFamily="2" charset="0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82408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547" y="0"/>
            <a:ext cx="15869094" cy="119018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371831" y="1089898"/>
            <a:ext cx="11448338" cy="23391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Rebuilding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Baltimore Bold - Italic" panose="02000500000000000000" pitchFamily="2" charset="0"/>
                <a:ea typeface="ＭＳ Ｐゴシック"/>
                <a:cs typeface="+mn-cs"/>
              </a:rPr>
              <a:t>J</a:t>
            </a:r>
            <a:r>
              <a:rPr kumimoji="0" lang="en-US" sz="6600" b="0" i="0" u="none" strike="noStrike" kern="1200" cap="none" spc="0" normalizeH="0" baseline="0" noProof="0" dirty="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Baltimore Bold - Italic" panose="02000500000000000000" pitchFamily="2" charset="0"/>
                <a:ea typeface="ＭＳ Ｐゴシック"/>
                <a:cs typeface="+mn-cs"/>
              </a:rPr>
              <a:t>erusalem</a:t>
            </a:r>
            <a:endParaRPr kumimoji="0" lang="en-US" sz="7200" b="0" i="0" u="none" strike="noStrike" kern="120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Baltimore Bold - Italic" panose="02000500000000000000" pitchFamily="2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91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The Book of Nehemiah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820132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22248" y="1239832"/>
            <a:ext cx="10747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Ch. 2 – The Work Begins</a:t>
            </a:r>
          </a:p>
        </p:txBody>
      </p:sp>
    </p:spTree>
    <p:extLst>
      <p:ext uri="{BB962C8B-B14F-4D97-AF65-F5344CB8AC3E}">
        <p14:creationId xmlns:p14="http://schemas.microsoft.com/office/powerpoint/2010/main" val="39339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The Book of Nehemiah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820132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22248" y="1239832"/>
            <a:ext cx="10747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Ch. 2 – The Work Begins</a:t>
            </a:r>
          </a:p>
        </p:txBody>
      </p:sp>
    </p:spTree>
    <p:extLst>
      <p:ext uri="{BB962C8B-B14F-4D97-AF65-F5344CB8AC3E}">
        <p14:creationId xmlns:p14="http://schemas.microsoft.com/office/powerpoint/2010/main" val="43053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The Book of Nehemiah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820132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22248" y="1239832"/>
            <a:ext cx="107474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Ch. 2 – The Work Begins</a:t>
            </a:r>
          </a:p>
          <a:p>
            <a:pPr marR="0" lvl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Ch. 3 – The Work Organized</a:t>
            </a:r>
          </a:p>
        </p:txBody>
      </p:sp>
    </p:spTree>
    <p:extLst>
      <p:ext uri="{BB962C8B-B14F-4D97-AF65-F5344CB8AC3E}">
        <p14:creationId xmlns:p14="http://schemas.microsoft.com/office/powerpoint/2010/main" val="208272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40CB0-41C2-4C9C-9F12-42A97EA9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7FC9AD-57D7-46C4-AF10-35F77DE98CCB}"/>
              </a:ext>
            </a:extLst>
          </p:cNvPr>
          <p:cNvSpPr txBox="1"/>
          <p:nvPr/>
        </p:nvSpPr>
        <p:spPr>
          <a:xfrm>
            <a:off x="147687" y="207782"/>
            <a:ext cx="1189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van"/>
                <a:ea typeface="ＭＳ Ｐゴシック"/>
                <a:cs typeface="+mn-cs"/>
              </a:rPr>
              <a:t>The Book of Nehemiah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092FBE3-5920-46A0-A60D-9E63EC3A10CC}"/>
              </a:ext>
            </a:extLst>
          </p:cNvPr>
          <p:cNvSpPr/>
          <p:nvPr/>
        </p:nvSpPr>
        <p:spPr>
          <a:xfrm>
            <a:off x="-235670" y="820132"/>
            <a:ext cx="12518796" cy="6721311"/>
          </a:xfrm>
          <a:prstGeom prst="roundRect">
            <a:avLst/>
          </a:prstGeom>
          <a:gradFill flip="none" rotWithShape="1">
            <a:gsLst>
              <a:gs pos="100000">
                <a:srgbClr val="F3F2EF">
                  <a:alpha val="70000"/>
                </a:srgbClr>
              </a:gs>
              <a:gs pos="50000">
                <a:srgbClr val="F3F2EF">
                  <a:alpha val="75000"/>
                </a:srgbClr>
              </a:gs>
              <a:gs pos="0">
                <a:srgbClr val="F3F2E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65A04-206A-5F9F-2368-FF646EDCB167}"/>
              </a:ext>
            </a:extLst>
          </p:cNvPr>
          <p:cNvSpPr txBox="1"/>
          <p:nvPr/>
        </p:nvSpPr>
        <p:spPr>
          <a:xfrm>
            <a:off x="722248" y="1239832"/>
            <a:ext cx="107474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Ch. 2 – The Work Begins</a:t>
            </a:r>
          </a:p>
          <a:p>
            <a:pPr marR="0" lvl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Bevan" panose="02000000000000000000" pitchFamily="2" charset="0"/>
                <a:ea typeface="ＭＳ Ｐゴシック"/>
              </a:rPr>
              <a:t>Ch. 3 – The Work Organized</a:t>
            </a:r>
          </a:p>
          <a:p>
            <a:pPr marR="0" lvl="0" algn="ctr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00000000000000000" pitchFamily="2" charset="0"/>
                <a:ea typeface="ＭＳ Ｐゴシック"/>
                <a:cs typeface="+mn-cs"/>
              </a:rPr>
              <a:t>Ch. 4 – The Work Opposed</a:t>
            </a:r>
          </a:p>
        </p:txBody>
      </p:sp>
    </p:spTree>
    <p:extLst>
      <p:ext uri="{BB962C8B-B14F-4D97-AF65-F5344CB8AC3E}">
        <p14:creationId xmlns:p14="http://schemas.microsoft.com/office/powerpoint/2010/main" val="4197486272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500</Words>
  <Application>Microsoft Office PowerPoint</Application>
  <PresentationFormat>Widescreen</PresentationFormat>
  <Paragraphs>127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Trebuchet MS</vt:lpstr>
      <vt:lpstr>Bevan</vt:lpstr>
      <vt:lpstr>Gobold</vt:lpstr>
      <vt:lpstr>Arial</vt:lpstr>
      <vt:lpstr>Times</vt:lpstr>
      <vt:lpstr>Baltimore Bold - Italic</vt:lpstr>
      <vt:lpstr>Calibri</vt:lpstr>
      <vt:lpstr>1_Default</vt:lpstr>
      <vt:lpstr>1_Blank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2</cp:revision>
  <dcterms:created xsi:type="dcterms:W3CDTF">2022-05-22T20:44:10Z</dcterms:created>
  <dcterms:modified xsi:type="dcterms:W3CDTF">2022-05-22T21:26:56Z</dcterms:modified>
</cp:coreProperties>
</file>