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</p:sldMasterIdLst>
  <p:sldIdLst>
    <p:sldId id="280" r:id="rId3"/>
    <p:sldId id="1822" r:id="rId4"/>
    <p:sldId id="1823" r:id="rId5"/>
    <p:sldId id="1563" r:id="rId6"/>
    <p:sldId id="257" r:id="rId7"/>
    <p:sldId id="270" r:id="rId8"/>
    <p:sldId id="272" r:id="rId9"/>
    <p:sldId id="274" r:id="rId10"/>
    <p:sldId id="273" r:id="rId11"/>
    <p:sldId id="263" r:id="rId12"/>
    <p:sldId id="1832" r:id="rId13"/>
    <p:sldId id="262" r:id="rId14"/>
    <p:sldId id="271" r:id="rId15"/>
    <p:sldId id="266" r:id="rId16"/>
    <p:sldId id="267" r:id="rId17"/>
    <p:sldId id="268" r:id="rId18"/>
    <p:sldId id="279" r:id="rId19"/>
    <p:sldId id="1831" r:id="rId20"/>
    <p:sldId id="265" r:id="rId21"/>
    <p:sldId id="264" r:id="rId22"/>
    <p:sldId id="275" r:id="rId23"/>
    <p:sldId id="278" r:id="rId24"/>
    <p:sldId id="276" r:id="rId25"/>
    <p:sldId id="1830" r:id="rId26"/>
    <p:sldId id="1564" r:id="rId27"/>
    <p:sldId id="1575" r:id="rId28"/>
    <p:sldId id="1595" r:id="rId29"/>
    <p:sldId id="1565" r:id="rId30"/>
    <p:sldId id="1829" r:id="rId31"/>
  </p:sldIdLst>
  <p:sldSz cx="12192000" cy="6858000"/>
  <p:notesSz cx="6858000" cy="9144000"/>
  <p:embeddedFontLst>
    <p:embeddedFont>
      <p:font typeface="Gobold" panose="02000500000000000000" pitchFamily="2" charset="0"/>
      <p:regular r:id="rId32"/>
      <p:italic r:id="rId33"/>
    </p:embeddedFont>
    <p:embeddedFont>
      <p:font typeface="Myriad Pro" panose="020B0503030403020204" pitchFamily="34" charset="0"/>
      <p:regular r:id="rId34"/>
      <p:bold r:id="rId35"/>
      <p:boldItalic r:id="rId36"/>
    </p:embeddedFont>
    <p:embeddedFont>
      <p:font typeface="Times" panose="02020603050405020304" pitchFamily="18" charset="0"/>
      <p:regular r:id="rId37"/>
      <p:bold r:id="rId38"/>
      <p:italic r:id="rId39"/>
      <p:boldItalic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3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734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6352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93594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43000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539482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877452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259088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9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756025" y="5717002"/>
            <a:ext cx="4746252" cy="41588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12838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756025" y="5717002"/>
            <a:ext cx="4746252" cy="415884"/>
          </a:xfrm>
        </p:spPr>
        <p:txBody>
          <a:bodyPr>
            <a:normAutofit/>
          </a:bodyPr>
          <a:lstStyle>
            <a:lvl1pPr algn="r"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41727" y="2870513"/>
            <a:ext cx="7517551" cy="1501313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749462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64152" y="2236347"/>
            <a:ext cx="11660651" cy="444149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595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64152" y="2236347"/>
            <a:ext cx="11660651" cy="444149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44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64152" y="2236347"/>
            <a:ext cx="11660651" cy="444149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27343" y="720631"/>
            <a:ext cx="3122303" cy="70862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01763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351265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2050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69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04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accent6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accent6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accent6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accent6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accent6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99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02315" y="1395167"/>
            <a:ext cx="10880084" cy="4972209"/>
          </a:xfrm>
        </p:spPr>
        <p:txBody>
          <a:bodyPr anchor="t"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b="1" u="sng" dirty="0">
                <a:solidFill>
                  <a:srgbClr val="FFFFFF"/>
                </a:solidFill>
              </a:rPr>
              <a:t>Apostle</a:t>
            </a:r>
            <a:r>
              <a:rPr lang="en-US" b="1" dirty="0">
                <a:solidFill>
                  <a:srgbClr val="FFFFFF"/>
                </a:solidFill>
              </a:rPr>
              <a:t> (</a:t>
            </a:r>
            <a:r>
              <a:rPr lang="el-GR" b="1" dirty="0">
                <a:solidFill>
                  <a:srgbClr val="FFFFFF"/>
                </a:solidFill>
              </a:rPr>
              <a:t>ἀπόστολος</a:t>
            </a:r>
            <a:r>
              <a:rPr lang="en-US" b="1" dirty="0">
                <a:solidFill>
                  <a:srgbClr val="FFFFFF"/>
                </a:solidFill>
              </a:rPr>
              <a:t>)</a:t>
            </a:r>
            <a:endParaRPr lang="en-US" b="1" u="sng" dirty="0">
              <a:solidFill>
                <a:srgbClr val="FFFFFF"/>
              </a:solidFill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FF"/>
                </a:solidFill>
              </a:rPr>
              <a:t>Commonly called “the twelve”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FF"/>
                </a:solidFill>
              </a:rPr>
              <a:t>Matt. 10:2 – Mk. 6:30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FF"/>
                </a:solidFill>
              </a:rPr>
              <a:t>Lk. 6:13 – 1 Cor. 15:5, 9</a:t>
            </a:r>
          </a:p>
          <a:p>
            <a:pPr>
              <a:lnSpc>
                <a:spcPct val="20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8B88C-CB19-FD1A-8F7A-4D4F9B9928A9}"/>
              </a:ext>
            </a:extLst>
          </p:cNvPr>
          <p:cNvSpPr txBox="1">
            <a:spLocks/>
          </p:cNvSpPr>
          <p:nvPr/>
        </p:nvSpPr>
        <p:spPr>
          <a:xfrm>
            <a:off x="312031" y="71809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  <a:latin typeface="Myriad Pro" panose="020B0503030403020204" pitchFamily="34" charset="0"/>
              </a:rPr>
              <a:t>DEFINING TERMS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4151" y="3117273"/>
            <a:ext cx="11660651" cy="2656560"/>
          </a:xfrm>
        </p:spPr>
        <p:txBody>
          <a:bodyPr/>
          <a:lstStyle/>
          <a:p>
            <a:r>
              <a:rPr lang="en-US" dirty="0">
                <a:latin typeface="Myriad Pro" panose="020B0503030403020204" pitchFamily="34" charset="0"/>
              </a:rPr>
              <a:t>WHAT IS THE DIFFERENCE BETWEEN AN “APOSTLE” AND A “DISCIPLE” – ARE THEY THE SAME MEN?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74AC85-A476-845D-4A46-4D0EFDFAC896}"/>
              </a:ext>
            </a:extLst>
          </p:cNvPr>
          <p:cNvSpPr txBox="1">
            <a:spLocks/>
          </p:cNvSpPr>
          <p:nvPr/>
        </p:nvSpPr>
        <p:spPr>
          <a:xfrm>
            <a:off x="264152" y="2279643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latin typeface="Myriad Pro" panose="020B0503030403020204" pitchFamily="34" charset="0"/>
              </a:rPr>
              <a:t>QUESTION #1:</a:t>
            </a:r>
          </a:p>
        </p:txBody>
      </p:sp>
    </p:spTree>
    <p:extLst>
      <p:ext uri="{BB962C8B-B14F-4D97-AF65-F5344CB8AC3E}">
        <p14:creationId xmlns:p14="http://schemas.microsoft.com/office/powerpoint/2010/main" val="2863854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4152" y="3117273"/>
            <a:ext cx="11660651" cy="3395526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WHEN WE DIE, ARE WE IMMEDIATELY IN GOD’S PRESENCE IN HEAVEN?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IS THERE A WAITING PLACE?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ARE HEAVEN AND “PARADISE” THE SAME PLACE?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D5125A-0B26-AE32-9D45-09E5A7FE05B1}"/>
              </a:ext>
            </a:extLst>
          </p:cNvPr>
          <p:cNvSpPr txBox="1">
            <a:spLocks/>
          </p:cNvSpPr>
          <p:nvPr/>
        </p:nvSpPr>
        <p:spPr>
          <a:xfrm>
            <a:off x="264152" y="2279643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latin typeface="Myriad Pro" panose="020B0503030403020204" pitchFamily="34" charset="0"/>
              </a:rPr>
              <a:t>QUESTIONS #2-4:</a:t>
            </a:r>
          </a:p>
        </p:txBody>
      </p:sp>
    </p:spTree>
    <p:extLst>
      <p:ext uri="{BB962C8B-B14F-4D97-AF65-F5344CB8AC3E}">
        <p14:creationId xmlns:p14="http://schemas.microsoft.com/office/powerpoint/2010/main" val="920465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02315" y="1395167"/>
            <a:ext cx="10880084" cy="4972209"/>
          </a:xfrm>
        </p:spPr>
        <p:txBody>
          <a:bodyPr anchor="t"/>
          <a:lstStyle/>
          <a:p>
            <a:pPr>
              <a:lnSpc>
                <a:spcPct val="200000"/>
              </a:lnSpc>
            </a:pPr>
            <a:r>
              <a:rPr lang="en-US" b="1" u="sng" dirty="0" err="1">
                <a:solidFill>
                  <a:srgbClr val="FFFFFF"/>
                </a:solidFill>
              </a:rPr>
              <a:t>Jms</a:t>
            </a:r>
            <a:r>
              <a:rPr lang="en-US" b="1" u="sng" dirty="0">
                <a:solidFill>
                  <a:srgbClr val="FFFFFF"/>
                </a:solidFill>
              </a:rPr>
              <a:t>. 2:25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FF"/>
                </a:solidFill>
              </a:rPr>
              <a:t>Death = Soul &amp; Body Separate</a:t>
            </a:r>
          </a:p>
          <a:p>
            <a:pPr>
              <a:lnSpc>
                <a:spcPct val="20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8B88C-CB19-FD1A-8F7A-4D4F9B9928A9}"/>
              </a:ext>
            </a:extLst>
          </p:cNvPr>
          <p:cNvSpPr txBox="1">
            <a:spLocks/>
          </p:cNvSpPr>
          <p:nvPr/>
        </p:nvSpPr>
        <p:spPr>
          <a:xfrm>
            <a:off x="312031" y="71809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  <a:latin typeface="Myriad Pro" panose="020B0503030403020204" pitchFamily="34" charset="0"/>
              </a:rPr>
              <a:t>DEFINING TERMS</a:t>
            </a:r>
          </a:p>
        </p:txBody>
      </p:sp>
    </p:spTree>
    <p:extLst>
      <p:ext uri="{BB962C8B-B14F-4D97-AF65-F5344CB8AC3E}">
        <p14:creationId xmlns:p14="http://schemas.microsoft.com/office/powerpoint/2010/main" val="343335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02315" y="1395167"/>
            <a:ext cx="10880084" cy="4972209"/>
          </a:xfrm>
        </p:spPr>
        <p:txBody>
          <a:bodyPr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u="sng" dirty="0" err="1">
                <a:solidFill>
                  <a:srgbClr val="FFFFFF"/>
                </a:solidFill>
              </a:rPr>
              <a:t>Sheol</a:t>
            </a:r>
            <a:r>
              <a:rPr lang="en-US" b="1" u="sng" dirty="0">
                <a:solidFill>
                  <a:srgbClr val="FFFFFF"/>
                </a:solidFill>
              </a:rPr>
              <a:t> / Hades = Realm of the Dead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FF"/>
                </a:solidFill>
              </a:rPr>
              <a:t>Job 17:16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FF"/>
                </a:solidFill>
              </a:rPr>
              <a:t>Psa. 16:10</a:t>
            </a:r>
          </a:p>
          <a:p>
            <a:pPr>
              <a:lnSpc>
                <a:spcPct val="20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8B88C-CB19-FD1A-8F7A-4D4F9B9928A9}"/>
              </a:ext>
            </a:extLst>
          </p:cNvPr>
          <p:cNvSpPr txBox="1">
            <a:spLocks/>
          </p:cNvSpPr>
          <p:nvPr/>
        </p:nvSpPr>
        <p:spPr>
          <a:xfrm>
            <a:off x="312031" y="71809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  <a:latin typeface="Myriad Pro" panose="020B0503030403020204" pitchFamily="34" charset="0"/>
              </a:rPr>
              <a:t>DEFINING TERMS</a:t>
            </a:r>
          </a:p>
        </p:txBody>
      </p:sp>
    </p:spTree>
    <p:extLst>
      <p:ext uri="{BB962C8B-B14F-4D97-AF65-F5344CB8AC3E}">
        <p14:creationId xmlns:p14="http://schemas.microsoft.com/office/powerpoint/2010/main" val="2974848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12030" y="942895"/>
            <a:ext cx="10519367" cy="4972209"/>
          </a:xfrm>
        </p:spPr>
        <p:txBody>
          <a:bodyPr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600" b="1" u="sng" dirty="0">
                <a:solidFill>
                  <a:srgbClr val="FFFFFF"/>
                </a:solidFill>
              </a:rPr>
              <a:t>2 “Places” in </a:t>
            </a:r>
            <a:r>
              <a:rPr lang="en-US" sz="3600" b="1" u="sng" dirty="0" err="1">
                <a:solidFill>
                  <a:srgbClr val="FFFFFF"/>
                </a:solidFill>
              </a:rPr>
              <a:t>Sheol</a:t>
            </a:r>
            <a:r>
              <a:rPr lang="en-US" sz="3600" b="1" u="sng" dirty="0">
                <a:solidFill>
                  <a:srgbClr val="FFFFFF"/>
                </a:solidFill>
              </a:rPr>
              <a:t> / Hades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</a:rPr>
              <a:t>Tartarus / Torments – 2 Pet. 2:4, Lk. 16:23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8B88C-CB19-FD1A-8F7A-4D4F9B9928A9}"/>
              </a:ext>
            </a:extLst>
          </p:cNvPr>
          <p:cNvSpPr txBox="1">
            <a:spLocks/>
          </p:cNvSpPr>
          <p:nvPr/>
        </p:nvSpPr>
        <p:spPr>
          <a:xfrm>
            <a:off x="312031" y="71809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  <a:latin typeface="Myriad Pro" panose="020B0503030403020204" pitchFamily="34" charset="0"/>
              </a:rPr>
              <a:t>DEFINING TERMS</a:t>
            </a:r>
          </a:p>
        </p:txBody>
      </p:sp>
    </p:spTree>
    <p:extLst>
      <p:ext uri="{BB962C8B-B14F-4D97-AF65-F5344CB8AC3E}">
        <p14:creationId xmlns:p14="http://schemas.microsoft.com/office/powerpoint/2010/main" val="4050750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12030" y="942895"/>
            <a:ext cx="10519367" cy="4972209"/>
          </a:xfrm>
        </p:spPr>
        <p:txBody>
          <a:bodyPr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600" b="1" u="sng" dirty="0">
                <a:solidFill>
                  <a:srgbClr val="FFFFFF"/>
                </a:solidFill>
              </a:rPr>
              <a:t>2 “Places” in </a:t>
            </a:r>
            <a:r>
              <a:rPr lang="en-US" sz="3600" b="1" u="sng" dirty="0" err="1">
                <a:solidFill>
                  <a:srgbClr val="FFFFFF"/>
                </a:solidFill>
              </a:rPr>
              <a:t>Sheol</a:t>
            </a:r>
            <a:r>
              <a:rPr lang="en-US" sz="3600" b="1" u="sng" dirty="0">
                <a:solidFill>
                  <a:srgbClr val="FFFFFF"/>
                </a:solidFill>
              </a:rPr>
              <a:t> / Hades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</a:rPr>
              <a:t>Tartarus / Torments – 2 Pet. 2:4, Lk. 16:23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</a:rPr>
              <a:t>Paradise / Abraham’s Bosom – Lk. 16:23, 23:43</a:t>
            </a:r>
          </a:p>
          <a:p>
            <a:pPr marL="1733520" lvl="2" indent="-514350" algn="l">
              <a:lnSpc>
                <a:spcPct val="200000"/>
              </a:lnSpc>
              <a:buFont typeface="+mj-lt"/>
              <a:buAutoNum type="alphaLcPeriod"/>
            </a:pPr>
            <a:r>
              <a:rPr lang="en-US" sz="3200" dirty="0">
                <a:solidFill>
                  <a:srgbClr val="FFFFFF"/>
                </a:solidFill>
              </a:rPr>
              <a:t>2 Cor. 12:4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8B88C-CB19-FD1A-8F7A-4D4F9B9928A9}"/>
              </a:ext>
            </a:extLst>
          </p:cNvPr>
          <p:cNvSpPr txBox="1">
            <a:spLocks/>
          </p:cNvSpPr>
          <p:nvPr/>
        </p:nvSpPr>
        <p:spPr>
          <a:xfrm>
            <a:off x="312031" y="71809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  <a:latin typeface="Myriad Pro" panose="020B0503030403020204" pitchFamily="34" charset="0"/>
              </a:rPr>
              <a:t>DEFINING TERMS</a:t>
            </a:r>
          </a:p>
        </p:txBody>
      </p:sp>
    </p:spTree>
    <p:extLst>
      <p:ext uri="{BB962C8B-B14F-4D97-AF65-F5344CB8AC3E}">
        <p14:creationId xmlns:p14="http://schemas.microsoft.com/office/powerpoint/2010/main" val="3775586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12030" y="942895"/>
            <a:ext cx="10519367" cy="4972209"/>
          </a:xfrm>
        </p:spPr>
        <p:txBody>
          <a:bodyPr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600" b="1" u="sng" dirty="0">
                <a:solidFill>
                  <a:srgbClr val="FFFFFF"/>
                </a:solidFill>
              </a:rPr>
              <a:t>2 Eternal “Places”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rgbClr val="FFFFFF"/>
                </a:solidFill>
              </a:rPr>
              <a:t>Acts 17:31 – Matt. 25:31-33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</a:rPr>
              <a:t>Hell (Gehenna) – Matt. 10:28, Rev. 21:8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</a:rPr>
              <a:t>Heaven (Ouranos) – Matt. 25:34, 46, Lk. 24:51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8B88C-CB19-FD1A-8F7A-4D4F9B9928A9}"/>
              </a:ext>
            </a:extLst>
          </p:cNvPr>
          <p:cNvSpPr txBox="1">
            <a:spLocks/>
          </p:cNvSpPr>
          <p:nvPr/>
        </p:nvSpPr>
        <p:spPr>
          <a:xfrm>
            <a:off x="312031" y="71809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  <a:latin typeface="Myriad Pro" panose="020B0503030403020204" pitchFamily="34" charset="0"/>
              </a:rPr>
              <a:t>DEFINING TERMS</a:t>
            </a:r>
          </a:p>
        </p:txBody>
      </p:sp>
    </p:spTree>
    <p:extLst>
      <p:ext uri="{BB962C8B-B14F-4D97-AF65-F5344CB8AC3E}">
        <p14:creationId xmlns:p14="http://schemas.microsoft.com/office/powerpoint/2010/main" val="2637049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4152" y="3117273"/>
            <a:ext cx="11660651" cy="3395526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WHEN WE DIE, ARE WE IMMEDIATELY IN GOD’S PRESENCE IN HEAVEN?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IS THERE A WAITING PLACE?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ARE HEAVEN AND “PARADISE” THE SAME PLACE?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D5125A-0B26-AE32-9D45-09E5A7FE05B1}"/>
              </a:ext>
            </a:extLst>
          </p:cNvPr>
          <p:cNvSpPr txBox="1">
            <a:spLocks/>
          </p:cNvSpPr>
          <p:nvPr/>
        </p:nvSpPr>
        <p:spPr>
          <a:xfrm>
            <a:off x="264152" y="2279643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latin typeface="Myriad Pro" panose="020B0503030403020204" pitchFamily="34" charset="0"/>
              </a:rPr>
              <a:t>QUESTIONS #2-4:</a:t>
            </a:r>
          </a:p>
        </p:txBody>
      </p:sp>
    </p:spTree>
    <p:extLst>
      <p:ext uri="{BB962C8B-B14F-4D97-AF65-F5344CB8AC3E}">
        <p14:creationId xmlns:p14="http://schemas.microsoft.com/office/powerpoint/2010/main" val="1961111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47EB0-FF69-D965-B9E3-472C46952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1" y="2870"/>
            <a:ext cx="10588338" cy="685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4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685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4151" y="3117273"/>
            <a:ext cx="11660651" cy="2656560"/>
          </a:xfrm>
        </p:spPr>
        <p:txBody>
          <a:bodyPr/>
          <a:lstStyle/>
          <a:p>
            <a:r>
              <a:rPr lang="en-US" dirty="0">
                <a:latin typeface="Myriad Pro" panose="020B0503030403020204" pitchFamily="34" charset="0"/>
              </a:rPr>
              <a:t>WILL WE KNOW ONE ANOTHER IN HEAVEN?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74AC85-A476-845D-4A46-4D0EFDFAC896}"/>
              </a:ext>
            </a:extLst>
          </p:cNvPr>
          <p:cNvSpPr txBox="1">
            <a:spLocks/>
          </p:cNvSpPr>
          <p:nvPr/>
        </p:nvSpPr>
        <p:spPr>
          <a:xfrm>
            <a:off x="264152" y="2279643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latin typeface="Myriad Pro" panose="020B0503030403020204" pitchFamily="34" charset="0"/>
              </a:rPr>
              <a:t>QUESTION #5:</a:t>
            </a:r>
          </a:p>
        </p:txBody>
      </p:sp>
    </p:spTree>
    <p:extLst>
      <p:ext uri="{BB962C8B-B14F-4D97-AF65-F5344CB8AC3E}">
        <p14:creationId xmlns:p14="http://schemas.microsoft.com/office/powerpoint/2010/main" val="715908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12030" y="622384"/>
            <a:ext cx="10519367" cy="5790772"/>
          </a:xfrm>
        </p:spPr>
        <p:txBody>
          <a:bodyPr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600" b="1" u="sng" dirty="0">
                <a:solidFill>
                  <a:srgbClr val="FFFFFF"/>
                </a:solidFill>
              </a:rPr>
              <a:t>Lk. 16:19-31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8B88C-CB19-FD1A-8F7A-4D4F9B9928A9}"/>
              </a:ext>
            </a:extLst>
          </p:cNvPr>
          <p:cNvSpPr txBox="1">
            <a:spLocks/>
          </p:cNvSpPr>
          <p:nvPr/>
        </p:nvSpPr>
        <p:spPr>
          <a:xfrm>
            <a:off x="1070887" y="77198"/>
            <a:ext cx="9001652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  <a:latin typeface="Myriad Pro" panose="020B0503030403020204" pitchFamily="34" charset="0"/>
              </a:rPr>
              <a:t>A PARABLE?</a:t>
            </a:r>
          </a:p>
        </p:txBody>
      </p:sp>
    </p:spTree>
    <p:extLst>
      <p:ext uri="{BB962C8B-B14F-4D97-AF65-F5344CB8AC3E}">
        <p14:creationId xmlns:p14="http://schemas.microsoft.com/office/powerpoint/2010/main" val="3810671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12030" y="622384"/>
            <a:ext cx="10519367" cy="5790772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200000"/>
              </a:lnSpc>
            </a:pPr>
            <a:r>
              <a:rPr lang="en-US" sz="3600" b="1" u="sng" dirty="0">
                <a:solidFill>
                  <a:srgbClr val="FFFFFF"/>
                </a:solidFill>
              </a:rPr>
              <a:t>Lk. 16:19-31</a:t>
            </a:r>
          </a:p>
          <a:p>
            <a:pPr>
              <a:lnSpc>
                <a:spcPct val="200000"/>
              </a:lnSpc>
            </a:pPr>
            <a:r>
              <a:rPr lang="en-US" sz="3600" dirty="0" err="1">
                <a:solidFill>
                  <a:srgbClr val="FFFFFF"/>
                </a:solidFill>
              </a:rPr>
              <a:t>Parabollos</a:t>
            </a:r>
            <a:r>
              <a:rPr lang="en-US" sz="3600" dirty="0">
                <a:solidFill>
                  <a:srgbClr val="FFFFFF"/>
                </a:solidFill>
              </a:rPr>
              <a:t> = to cast along side</a:t>
            </a:r>
          </a:p>
          <a:p>
            <a:pPr algn="l">
              <a:lnSpc>
                <a:spcPct val="200000"/>
              </a:lnSpc>
            </a:pPr>
            <a:r>
              <a:rPr lang="en-US" sz="3200" dirty="0">
                <a:solidFill>
                  <a:srgbClr val="FFFFFF"/>
                </a:solidFill>
              </a:rPr>
              <a:t>Characteristics:</a:t>
            </a:r>
          </a:p>
          <a:p>
            <a:pPr marL="1352535" lvl="1" indent="-7429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No specific names or places mentioned</a:t>
            </a:r>
          </a:p>
          <a:p>
            <a:pPr marL="1352535" lvl="1" indent="-7429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Common situations presented</a:t>
            </a:r>
          </a:p>
          <a:p>
            <a:pPr marL="1352535" lvl="1" indent="-7429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Comparison of 2 or more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8B88C-CB19-FD1A-8F7A-4D4F9B9928A9}"/>
              </a:ext>
            </a:extLst>
          </p:cNvPr>
          <p:cNvSpPr txBox="1">
            <a:spLocks/>
          </p:cNvSpPr>
          <p:nvPr/>
        </p:nvSpPr>
        <p:spPr>
          <a:xfrm>
            <a:off x="1070887" y="77198"/>
            <a:ext cx="9001652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  <a:latin typeface="Myriad Pro" panose="020B0503030403020204" pitchFamily="34" charset="0"/>
              </a:rPr>
              <a:t>A PARABLE?</a:t>
            </a:r>
          </a:p>
        </p:txBody>
      </p:sp>
    </p:spTree>
    <p:extLst>
      <p:ext uri="{BB962C8B-B14F-4D97-AF65-F5344CB8AC3E}">
        <p14:creationId xmlns:p14="http://schemas.microsoft.com/office/powerpoint/2010/main" val="2208666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12029" y="1272833"/>
            <a:ext cx="10519367" cy="5790772"/>
          </a:xfrm>
        </p:spPr>
        <p:txBody>
          <a:bodyPr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FFFFFF"/>
                </a:solidFill>
              </a:rPr>
              <a:t>After death, in the “realm of the dead”…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FFFFFF"/>
                </a:solidFill>
              </a:rPr>
              <a:t>…They were conscious of others across the chasm (v. 23)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FFFFFF"/>
                </a:solidFill>
              </a:rPr>
              <a:t>…They were conscious of their lives they lived (v. 25)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FFFFFF"/>
                </a:solidFill>
              </a:rPr>
              <a:t>…They were conscious of their families on earth (v. 27)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8B88C-CB19-FD1A-8F7A-4D4F9B9928A9}"/>
              </a:ext>
            </a:extLst>
          </p:cNvPr>
          <p:cNvSpPr txBox="1">
            <a:spLocks/>
          </p:cNvSpPr>
          <p:nvPr/>
        </p:nvSpPr>
        <p:spPr>
          <a:xfrm>
            <a:off x="1070887" y="77198"/>
            <a:ext cx="9001652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  <a:latin typeface="Myriad Pro" panose="020B0503030403020204" pitchFamily="34" charset="0"/>
              </a:rPr>
              <a:t>A PARABLE?</a:t>
            </a:r>
          </a:p>
        </p:txBody>
      </p:sp>
    </p:spTree>
    <p:extLst>
      <p:ext uri="{BB962C8B-B14F-4D97-AF65-F5344CB8AC3E}">
        <p14:creationId xmlns:p14="http://schemas.microsoft.com/office/powerpoint/2010/main" val="3781219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4151" y="3117273"/>
            <a:ext cx="11660651" cy="2656560"/>
          </a:xfrm>
        </p:spPr>
        <p:txBody>
          <a:bodyPr/>
          <a:lstStyle/>
          <a:p>
            <a:r>
              <a:rPr lang="en-US" dirty="0">
                <a:latin typeface="Myriad Pro" panose="020B0503030403020204" pitchFamily="34" charset="0"/>
              </a:rPr>
              <a:t>WILL WE KNOW ONE ANOTHER IN HEAVEN?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74AC85-A476-845D-4A46-4D0EFDFAC896}"/>
              </a:ext>
            </a:extLst>
          </p:cNvPr>
          <p:cNvSpPr txBox="1">
            <a:spLocks/>
          </p:cNvSpPr>
          <p:nvPr/>
        </p:nvSpPr>
        <p:spPr>
          <a:xfrm>
            <a:off x="264152" y="2279643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latin typeface="Myriad Pro" panose="020B0503030403020204" pitchFamily="34" charset="0"/>
              </a:rPr>
              <a:t>QUESTION #5:</a:t>
            </a:r>
          </a:p>
        </p:txBody>
      </p:sp>
    </p:spTree>
    <p:extLst>
      <p:ext uri="{BB962C8B-B14F-4D97-AF65-F5344CB8AC3E}">
        <p14:creationId xmlns:p14="http://schemas.microsoft.com/office/powerpoint/2010/main" val="2928236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395184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607503"/>
            <a:ext cx="7968792" cy="307513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Worship/Classes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610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46655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32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4151" y="3117273"/>
            <a:ext cx="11660651" cy="2656560"/>
          </a:xfrm>
        </p:spPr>
        <p:txBody>
          <a:bodyPr/>
          <a:lstStyle/>
          <a:p>
            <a:r>
              <a:rPr lang="en-US" dirty="0">
                <a:latin typeface="Myriad Pro" panose="020B0503030403020204" pitchFamily="34" charset="0"/>
              </a:rPr>
              <a:t>WHAT IS THE DIFFERENCE BETWEEN AN “APOSTLE” AND A “DISCIPLE” – ARE THEY THE SAME MEN?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74AC85-A476-845D-4A46-4D0EFDFAC896}"/>
              </a:ext>
            </a:extLst>
          </p:cNvPr>
          <p:cNvSpPr txBox="1">
            <a:spLocks/>
          </p:cNvSpPr>
          <p:nvPr/>
        </p:nvSpPr>
        <p:spPr>
          <a:xfrm>
            <a:off x="264152" y="2279643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latin typeface="Myriad Pro" panose="020B0503030403020204" pitchFamily="34" charset="0"/>
              </a:rPr>
              <a:t>QUESTION #1:</a:t>
            </a:r>
          </a:p>
        </p:txBody>
      </p:sp>
    </p:spTree>
    <p:extLst>
      <p:ext uri="{BB962C8B-B14F-4D97-AF65-F5344CB8AC3E}">
        <p14:creationId xmlns:p14="http://schemas.microsoft.com/office/powerpoint/2010/main" val="3825183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02315" y="1395167"/>
            <a:ext cx="10880084" cy="4972209"/>
          </a:xfrm>
        </p:spPr>
        <p:txBody>
          <a:bodyPr anchor="t"/>
          <a:lstStyle/>
          <a:p>
            <a:pPr>
              <a:lnSpc>
                <a:spcPct val="200000"/>
              </a:lnSpc>
            </a:pPr>
            <a:r>
              <a:rPr lang="en-US" b="1" u="sng" dirty="0">
                <a:solidFill>
                  <a:srgbClr val="FFFFFF"/>
                </a:solidFill>
              </a:rPr>
              <a:t>Disciple</a:t>
            </a:r>
            <a:r>
              <a:rPr lang="en-US" b="1" dirty="0">
                <a:solidFill>
                  <a:srgbClr val="FFFFFF"/>
                </a:solidFill>
              </a:rPr>
              <a:t> (</a:t>
            </a:r>
            <a:r>
              <a:rPr lang="el-GR" b="1" dirty="0">
                <a:solidFill>
                  <a:srgbClr val="FFFFFF"/>
                </a:solidFill>
              </a:rPr>
              <a:t>μαθητής</a:t>
            </a:r>
            <a:r>
              <a:rPr lang="en-US" b="1" dirty="0">
                <a:solidFill>
                  <a:srgbClr val="FFFFFF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FF"/>
                </a:solidFill>
              </a:rPr>
              <a:t>= a learner, a follower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FF"/>
                </a:solidFill>
              </a:rPr>
              <a:t>General vs.  Special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8B88C-CB19-FD1A-8F7A-4D4F9B9928A9}"/>
              </a:ext>
            </a:extLst>
          </p:cNvPr>
          <p:cNvSpPr txBox="1">
            <a:spLocks/>
          </p:cNvSpPr>
          <p:nvPr/>
        </p:nvSpPr>
        <p:spPr>
          <a:xfrm>
            <a:off x="312031" y="71809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  <a:latin typeface="Myriad Pro" panose="020B0503030403020204" pitchFamily="34" charset="0"/>
              </a:rPr>
              <a:t>DEFINING TERMS</a:t>
            </a:r>
          </a:p>
        </p:txBody>
      </p:sp>
    </p:spTree>
    <p:extLst>
      <p:ext uri="{BB962C8B-B14F-4D97-AF65-F5344CB8AC3E}">
        <p14:creationId xmlns:p14="http://schemas.microsoft.com/office/powerpoint/2010/main" val="366521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02315" y="1395167"/>
            <a:ext cx="10880084" cy="4972209"/>
          </a:xfrm>
        </p:spPr>
        <p:txBody>
          <a:bodyPr anchor="t"/>
          <a:lstStyle/>
          <a:p>
            <a:pPr>
              <a:lnSpc>
                <a:spcPct val="200000"/>
              </a:lnSpc>
            </a:pPr>
            <a:r>
              <a:rPr lang="en-US" b="1" u="sng" dirty="0">
                <a:solidFill>
                  <a:srgbClr val="FFFFFF"/>
                </a:solidFill>
              </a:rPr>
              <a:t>Disciple</a:t>
            </a:r>
            <a:r>
              <a:rPr lang="en-US" b="1" dirty="0">
                <a:solidFill>
                  <a:srgbClr val="FFFFFF"/>
                </a:solidFill>
              </a:rPr>
              <a:t> (</a:t>
            </a:r>
            <a:r>
              <a:rPr lang="el-GR" b="1" dirty="0">
                <a:solidFill>
                  <a:srgbClr val="FFFFFF"/>
                </a:solidFill>
              </a:rPr>
              <a:t>μαθητής</a:t>
            </a:r>
            <a:r>
              <a:rPr lang="en-US" b="1" dirty="0">
                <a:solidFill>
                  <a:srgbClr val="FFFFFF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FF"/>
                </a:solidFill>
              </a:rPr>
              <a:t>Matt. 10:1, 20:17 – “the twelve disciples”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8B88C-CB19-FD1A-8F7A-4D4F9B9928A9}"/>
              </a:ext>
            </a:extLst>
          </p:cNvPr>
          <p:cNvSpPr txBox="1">
            <a:spLocks/>
          </p:cNvSpPr>
          <p:nvPr/>
        </p:nvSpPr>
        <p:spPr>
          <a:xfrm>
            <a:off x="312031" y="71809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  <a:latin typeface="Myriad Pro" panose="020B0503030403020204" pitchFamily="34" charset="0"/>
              </a:rPr>
              <a:t>DEFINING TERMS</a:t>
            </a:r>
          </a:p>
        </p:txBody>
      </p:sp>
    </p:spTree>
    <p:extLst>
      <p:ext uri="{BB962C8B-B14F-4D97-AF65-F5344CB8AC3E}">
        <p14:creationId xmlns:p14="http://schemas.microsoft.com/office/powerpoint/2010/main" val="2072743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02315" y="1395167"/>
            <a:ext cx="10880084" cy="4972209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b="1" u="sng" dirty="0">
                <a:solidFill>
                  <a:srgbClr val="FFFFFF"/>
                </a:solidFill>
              </a:rPr>
              <a:t>Apostle</a:t>
            </a:r>
            <a:r>
              <a:rPr lang="en-US" b="1" dirty="0">
                <a:solidFill>
                  <a:srgbClr val="FFFFFF"/>
                </a:solidFill>
              </a:rPr>
              <a:t> (</a:t>
            </a:r>
            <a:r>
              <a:rPr lang="el-GR" b="1" dirty="0">
                <a:solidFill>
                  <a:srgbClr val="FFFFFF"/>
                </a:solidFill>
              </a:rPr>
              <a:t>ἀπόστολος</a:t>
            </a:r>
            <a:r>
              <a:rPr lang="en-US" b="1" dirty="0">
                <a:solidFill>
                  <a:srgbClr val="FFFFFF"/>
                </a:solidFill>
              </a:rPr>
              <a:t>)</a:t>
            </a:r>
            <a:endParaRPr lang="en-US" b="1" u="sng" dirty="0">
              <a:solidFill>
                <a:srgbClr val="FFFFFF"/>
              </a:solidFill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FF"/>
                </a:solidFill>
              </a:rPr>
              <a:t>= one who is sent with a commission and authority of the one sending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FF"/>
                </a:solidFill>
              </a:rPr>
              <a:t>General vs. Special</a:t>
            </a:r>
          </a:p>
          <a:p>
            <a:pPr>
              <a:lnSpc>
                <a:spcPct val="20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8B88C-CB19-FD1A-8F7A-4D4F9B9928A9}"/>
              </a:ext>
            </a:extLst>
          </p:cNvPr>
          <p:cNvSpPr txBox="1">
            <a:spLocks/>
          </p:cNvSpPr>
          <p:nvPr/>
        </p:nvSpPr>
        <p:spPr>
          <a:xfrm>
            <a:off x="312031" y="71809"/>
            <a:ext cx="11660651" cy="83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accent6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  <a:latin typeface="Myriad Pro" panose="020B0503030403020204" pitchFamily="34" charset="0"/>
              </a:rPr>
              <a:t>DEFINING TERMS</a:t>
            </a:r>
          </a:p>
        </p:txBody>
      </p:sp>
    </p:spTree>
    <p:extLst>
      <p:ext uri="{BB962C8B-B14F-4D97-AF65-F5344CB8AC3E}">
        <p14:creationId xmlns:p14="http://schemas.microsoft.com/office/powerpoint/2010/main" val="231565092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7557</TotalTime>
  <Words>507</Words>
  <Application>Microsoft Office PowerPoint</Application>
  <PresentationFormat>Widescreen</PresentationFormat>
  <Paragraphs>91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Trebuchet MS</vt:lpstr>
      <vt:lpstr>Myriad Pro</vt:lpstr>
      <vt:lpstr>Gobold</vt:lpstr>
      <vt:lpstr>Arial</vt:lpstr>
      <vt:lpstr>Times</vt:lpstr>
      <vt:lpstr>Default</vt:lpstr>
      <vt:lpstr>1_Default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10</cp:revision>
  <dcterms:created xsi:type="dcterms:W3CDTF">2022-05-24T15:53:00Z</dcterms:created>
  <dcterms:modified xsi:type="dcterms:W3CDTF">2022-05-29T21:50:38Z</dcterms:modified>
</cp:coreProperties>
</file>