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  <p:sldMasterId id="2147483678" r:id="rId3"/>
  </p:sldMasterIdLst>
  <p:sldIdLst>
    <p:sldId id="280" r:id="rId4"/>
    <p:sldId id="1822" r:id="rId5"/>
    <p:sldId id="1823" r:id="rId6"/>
    <p:sldId id="1563" r:id="rId7"/>
    <p:sldId id="1980" r:id="rId8"/>
    <p:sldId id="1926" r:id="rId9"/>
    <p:sldId id="2030" r:id="rId10"/>
    <p:sldId id="259" r:id="rId11"/>
    <p:sldId id="2031" r:id="rId12"/>
    <p:sldId id="2045" r:id="rId13"/>
    <p:sldId id="2046" r:id="rId14"/>
    <p:sldId id="2047" r:id="rId15"/>
    <p:sldId id="2032" r:id="rId16"/>
    <p:sldId id="2044" r:id="rId17"/>
    <p:sldId id="2033" r:id="rId18"/>
    <p:sldId id="2034" r:id="rId19"/>
    <p:sldId id="2035" r:id="rId20"/>
    <p:sldId id="2036" r:id="rId21"/>
    <p:sldId id="2040" r:id="rId22"/>
    <p:sldId id="2041" r:id="rId23"/>
    <p:sldId id="2043" r:id="rId24"/>
    <p:sldId id="2042" r:id="rId25"/>
    <p:sldId id="1994" r:id="rId26"/>
    <p:sldId id="1564" r:id="rId27"/>
    <p:sldId id="1575" r:id="rId28"/>
    <p:sldId id="1595" r:id="rId29"/>
    <p:sldId id="1565" r:id="rId30"/>
    <p:sldId id="1829" r:id="rId31"/>
  </p:sldIdLst>
  <p:sldSz cx="12192000" cy="6858000"/>
  <p:notesSz cx="6858000" cy="9144000"/>
  <p:embeddedFontLst>
    <p:embeddedFont>
      <p:font typeface="AvenirNext LT Pro Bold" panose="020B0804020202020204" pitchFamily="34" charset="0"/>
      <p:bold r:id="rId32"/>
    </p:embeddedFont>
    <p:embeddedFont>
      <p:font typeface="AvenirNext LT Pro Regular" panose="020B0504020202020204" pitchFamily="34" charset="0"/>
      <p:regular r:id="rId33"/>
      <p:italic r:id="rId34"/>
    </p:embeddedFont>
    <p:embeddedFont>
      <p:font typeface="Gobold" panose="02000500000000000000" pitchFamily="2" charset="0"/>
      <p:regular r:id="rId35"/>
      <p: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Times" panose="02020603050405020304" pitchFamily="18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33" y="9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11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3367" y="5190439"/>
            <a:ext cx="2334684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19945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3716" y="1451314"/>
            <a:ext cx="4907480" cy="3364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923367" y="5190439"/>
            <a:ext cx="2334684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9147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056191"/>
            <a:ext cx="10949099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78104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056191"/>
            <a:ext cx="10949099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16327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056191"/>
            <a:ext cx="10949099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35210" y="318850"/>
            <a:ext cx="1945773" cy="142814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056492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>
                <a:solidFill>
                  <a:srgbClr val="FEF5C9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>
                <a:solidFill>
                  <a:srgbClr val="FEF5C9"/>
                </a:solidFill>
              </a:defRPr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930834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>
                <a:solidFill>
                  <a:srgbClr val="FEF5C9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95675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745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964110" y="1454093"/>
            <a:ext cx="6006519" cy="3870121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017308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604007"/>
            <a:ext cx="10972800" cy="49439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833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82632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604008"/>
            <a:ext cx="10972800" cy="494390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659611" y="5726884"/>
            <a:ext cx="1442907" cy="101786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86221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79337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5452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0921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45830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5254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43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6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62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3A2E1A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3A2E1A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3A2E1A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A2E1A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A2E1A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A2E1A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4F4F4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6BFECD78-3C8E-49F2-8FAB-59489D168ABB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4F4F4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4F4F4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14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4F4F4"/>
          </a:solidFill>
          <a:latin typeface="Tahoma" charset="0"/>
          <a:ea typeface="Tahoma" charset="0"/>
          <a:cs typeface="Tahoma" charset="0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4F4F4"/>
          </a:solidFill>
          <a:latin typeface="Tahoma" charset="0"/>
          <a:ea typeface="Tahoma" charset="0"/>
          <a:cs typeface="Tahoma" charset="0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4F4F4"/>
          </a:solidFill>
          <a:latin typeface="Tahoma" charset="0"/>
          <a:ea typeface="Tahoma" charset="0"/>
          <a:cs typeface="Tahoma" charset="0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4"/>
          </a:solidFill>
          <a:latin typeface="Tahoma" charset="0"/>
          <a:ea typeface="Tahoma" charset="0"/>
          <a:cs typeface="Tahoma" charset="0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4"/>
          </a:solidFill>
          <a:latin typeface="Tahoma" charset="0"/>
          <a:ea typeface="Tahoma" charset="0"/>
          <a:cs typeface="Tahoma" charset="0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4"/>
          </a:solidFill>
          <a:latin typeface="Tahoma" charset="0"/>
          <a:ea typeface="Tahoma" charset="0"/>
          <a:cs typeface="Tahoma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8"/>
            <a:ext cx="9715500" cy="384805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We Can Be Sure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Jesus</a:t>
            </a:r>
            <a:r>
              <a:rPr lang="en-US" sz="4400" dirty="0">
                <a:latin typeface="Museo sans"/>
              </a:rPr>
              <a:t> – Rev. 2:10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Paul</a:t>
            </a:r>
            <a:r>
              <a:rPr lang="en-US" sz="4400" dirty="0">
                <a:latin typeface="Museo sans"/>
              </a:rPr>
              <a:t> – 2 Tim. 4:8</a:t>
            </a:r>
            <a:br>
              <a:rPr lang="en-US" sz="4400" dirty="0">
                <a:latin typeface="Museo sans"/>
              </a:rPr>
            </a:b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45268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8"/>
            <a:ext cx="9715500" cy="384805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We Can Be Sure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Jesus</a:t>
            </a:r>
            <a:r>
              <a:rPr lang="en-US" sz="4400" dirty="0">
                <a:latin typeface="Museo sans"/>
              </a:rPr>
              <a:t> – Rev. 2:10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Paul</a:t>
            </a:r>
            <a:r>
              <a:rPr lang="en-US" sz="4400" dirty="0">
                <a:latin typeface="Museo sans"/>
              </a:rPr>
              <a:t> – 2 Tim. 4:8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James</a:t>
            </a:r>
            <a:r>
              <a:rPr lang="en-US" sz="4400" dirty="0">
                <a:latin typeface="Museo sans"/>
              </a:rPr>
              <a:t> – </a:t>
            </a:r>
            <a:r>
              <a:rPr lang="en-US" sz="4400" dirty="0" err="1">
                <a:latin typeface="Museo sans"/>
              </a:rPr>
              <a:t>Jms</a:t>
            </a:r>
            <a:r>
              <a:rPr lang="en-US" sz="4400" dirty="0">
                <a:latin typeface="Museo sans"/>
              </a:rPr>
              <a:t>. 1:12</a:t>
            </a:r>
            <a:br>
              <a:rPr lang="en-US" sz="4400" dirty="0">
                <a:latin typeface="Museo sans"/>
              </a:rPr>
            </a:b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108882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8"/>
            <a:ext cx="9715500" cy="384805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We Can Be Sure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Jesus</a:t>
            </a:r>
            <a:r>
              <a:rPr lang="en-US" sz="4400" dirty="0">
                <a:latin typeface="Museo sans"/>
              </a:rPr>
              <a:t> – Rev. 2:10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Paul</a:t>
            </a:r>
            <a:r>
              <a:rPr lang="en-US" sz="4400" dirty="0">
                <a:latin typeface="Museo sans"/>
              </a:rPr>
              <a:t> – 2 Tim. 4:8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James</a:t>
            </a:r>
            <a:r>
              <a:rPr lang="en-US" sz="4400" dirty="0">
                <a:latin typeface="Museo sans"/>
              </a:rPr>
              <a:t> – </a:t>
            </a:r>
            <a:r>
              <a:rPr lang="en-US" sz="4400" dirty="0" err="1">
                <a:latin typeface="Museo sans"/>
              </a:rPr>
              <a:t>Jms</a:t>
            </a:r>
            <a:r>
              <a:rPr lang="en-US" sz="4400" dirty="0">
                <a:latin typeface="Museo sans"/>
              </a:rPr>
              <a:t>. 1:12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Peter</a:t>
            </a:r>
            <a:r>
              <a:rPr lang="en-US" sz="4400" dirty="0">
                <a:latin typeface="Museo sans"/>
              </a:rPr>
              <a:t> – 1 Pet. 5:4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3236420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8"/>
            <a:ext cx="9715500" cy="384805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How Can We Can Be Sure?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1 Jn. 1:7-9, 2:1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Rom. 6:1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3998393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8"/>
            <a:ext cx="9715500" cy="384805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How Can We Can Be Sure?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1 Jn. 1:7-9, 2:1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Rom. 6:1</a:t>
            </a:r>
            <a:br>
              <a:rPr lang="en-US" sz="4400" dirty="0">
                <a:latin typeface="Museo sans"/>
              </a:rPr>
            </a:br>
            <a:r>
              <a:rPr lang="en-US" sz="4400" b="1" dirty="0">
                <a:latin typeface="Museo sans"/>
              </a:rPr>
              <a:t>How do we harmonize these?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400078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436291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How Can We Can Be Sure?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Understand the 2 Types of Sins: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1. Unintentional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2. Intentional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1685559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436291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Unintentional Sins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Lev. 4:2, 13, 22, 27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Num. 15:22-24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Once Known, Make it right!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1372442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436291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Intentional Sins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Gen. 6:5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1 Chron. 28:9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82995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436291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How Can We Can Be Sure?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Understand what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“Walking in the light”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requires of us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3181731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531888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Requires 4 Things: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1. Not Committing Intentional Sins</a:t>
            </a:r>
            <a:br>
              <a:rPr lang="en-US" sz="4400" dirty="0">
                <a:latin typeface="Museo sans"/>
              </a:rPr>
            </a:br>
            <a:r>
              <a:rPr lang="en-US" sz="4400" dirty="0" err="1">
                <a:latin typeface="Museo sans"/>
              </a:rPr>
              <a:t>Jms</a:t>
            </a:r>
            <a:r>
              <a:rPr lang="en-US" sz="4400" dirty="0">
                <a:latin typeface="Museo sans"/>
              </a:rPr>
              <a:t>. 4:17 – Lk. 12:47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1 Jn. 2:9-11, 15-17, 23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709844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531888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Requires 4 Things: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2. Eliminating Unintentional Sins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Knowing God’s Word – Rom. 7:7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Being Aware – Rev. 3:2, 16:15 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162700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531888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Requires 4 Things: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3. Repenting &amp; Confessing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Num. 15:28-29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Lev. 4:14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1 Jn. 1:9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3545058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7"/>
            <a:ext cx="9715500" cy="531888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Requires 4 Things: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4. Seeking Things Above</a:t>
            </a:r>
            <a:br>
              <a:rPr lang="en-US" sz="4400" dirty="0">
                <a:latin typeface="Museo sans"/>
              </a:rPr>
            </a:br>
            <a:r>
              <a:rPr lang="en-US" sz="4400" dirty="0">
                <a:latin typeface="Museo sans"/>
              </a:rPr>
              <a:t>Col. 3:1-2</a:t>
            </a:r>
            <a:br>
              <a:rPr lang="en-US" sz="4400" dirty="0">
                <a:latin typeface="Museo sans"/>
              </a:rPr>
            </a:br>
            <a:r>
              <a:rPr lang="en-US" sz="4400" dirty="0" err="1">
                <a:latin typeface="Museo sans"/>
              </a:rPr>
              <a:t>Phili</a:t>
            </a:r>
            <a:r>
              <a:rPr lang="en-US" sz="4400" dirty="0">
                <a:latin typeface="Museo sans"/>
              </a:rPr>
              <a:t>. 2:5</a:t>
            </a: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295396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877608"/>
            <a:ext cx="10949099" cy="5102783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latin typeface="Museo sans"/>
              </a:rPr>
              <a:t>Walking</a:t>
            </a:r>
          </a:p>
          <a:p>
            <a:pPr>
              <a:lnSpc>
                <a:spcPct val="150000"/>
              </a:lnSpc>
            </a:pPr>
            <a:r>
              <a:rPr lang="en-US" sz="7200" b="1" dirty="0">
                <a:latin typeface="Museo sans"/>
              </a:rPr>
              <a:t>Light?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8176B-1564-0450-EFCB-BD63FFDD6C38}"/>
              </a:ext>
            </a:extLst>
          </p:cNvPr>
          <p:cNvSpPr txBox="1"/>
          <p:nvPr/>
        </p:nvSpPr>
        <p:spPr>
          <a:xfrm>
            <a:off x="3048785" y="1436744"/>
            <a:ext cx="60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3A2E1A"/>
                </a:solidFill>
                <a:effectLst/>
                <a:uLnTx/>
                <a:uFillTx/>
                <a:latin typeface="Museo sans"/>
                <a:ea typeface="+mn-ea"/>
                <a:cs typeface="+mn-cs"/>
              </a:rPr>
              <a:t>Are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85569-BE26-9903-69FC-73108FBC1297}"/>
              </a:ext>
            </a:extLst>
          </p:cNvPr>
          <p:cNvSpPr txBox="1"/>
          <p:nvPr/>
        </p:nvSpPr>
        <p:spPr>
          <a:xfrm>
            <a:off x="3047215" y="3246690"/>
            <a:ext cx="60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3A2E1A"/>
                </a:solidFill>
                <a:effectLst/>
                <a:uLnTx/>
                <a:uFillTx/>
                <a:latin typeface="Museo sans"/>
                <a:ea typeface="+mn-ea"/>
                <a:cs typeface="+mn-cs"/>
              </a:rPr>
              <a:t>in the</a:t>
            </a:r>
          </a:p>
        </p:txBody>
      </p:sp>
    </p:spTree>
    <p:extLst>
      <p:ext uri="{BB962C8B-B14F-4D97-AF65-F5344CB8AC3E}">
        <p14:creationId xmlns:p14="http://schemas.microsoft.com/office/powerpoint/2010/main" val="27543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733014" y="1607503"/>
            <a:ext cx="8458986" cy="30751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110" y="1454093"/>
            <a:ext cx="6006519" cy="3870121"/>
          </a:xfrm>
        </p:spPr>
        <p:txBody>
          <a:bodyPr/>
          <a:lstStyle/>
          <a:p>
            <a:r>
              <a:rPr lang="en-US" sz="7200" dirty="0">
                <a:latin typeface="AvenirNext LT Pro Bold" panose="020B0804020202020204" pitchFamily="34" charset="0"/>
              </a:rPr>
              <a:t>CALVINISM:</a:t>
            </a:r>
            <a:br>
              <a:rPr lang="en-US" sz="7200" dirty="0">
                <a:latin typeface="AvenirNext LT Pro Bold" panose="020B0804020202020204" pitchFamily="34" charset="0"/>
              </a:rPr>
            </a:br>
            <a:r>
              <a:rPr lang="en-US" dirty="0">
                <a:latin typeface="AvenirNext LT Pro Bold" panose="020B0804020202020204" pitchFamily="34" charset="0"/>
              </a:rPr>
              <a:t>T-U-L-I-P</a:t>
            </a:r>
          </a:p>
        </p:txBody>
      </p:sp>
    </p:spTree>
    <p:extLst>
      <p:ext uri="{BB962C8B-B14F-4D97-AF65-F5344CB8AC3E}">
        <p14:creationId xmlns:p14="http://schemas.microsoft.com/office/powerpoint/2010/main" val="18475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0" y="1"/>
            <a:ext cx="10434319" cy="654303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latin typeface="AvenirNext LT Pro Bold" panose="020B0804020202020204" pitchFamily="34" charset="0"/>
              </a:rPr>
              <a:t>T</a:t>
            </a:r>
            <a:r>
              <a:rPr lang="en-US" dirty="0">
                <a:latin typeface="AvenirNext LT Pro Regular" panose="020B0504020202020204" pitchFamily="34" charset="0"/>
              </a:rPr>
              <a:t>otal Hereditary Depravity</a:t>
            </a:r>
            <a:br>
              <a:rPr lang="en-US" dirty="0">
                <a:latin typeface="AvenirNext LT Pro Bold" panose="020B0804020202020204" pitchFamily="34" charset="0"/>
              </a:rPr>
            </a:br>
            <a:r>
              <a:rPr lang="en-US" dirty="0">
                <a:latin typeface="AvenirNext LT Pro Bold" panose="020B0804020202020204" pitchFamily="34" charset="0"/>
              </a:rPr>
              <a:t>U</a:t>
            </a:r>
            <a:r>
              <a:rPr lang="en-US" dirty="0">
                <a:latin typeface="AvenirNext LT Pro Regular" panose="020B0504020202020204" pitchFamily="34" charset="0"/>
              </a:rPr>
              <a:t>nconditional Election</a:t>
            </a:r>
            <a:br>
              <a:rPr lang="en-US" dirty="0">
                <a:latin typeface="AvenirNext LT Pro Bold" panose="020B0804020202020204" pitchFamily="34" charset="0"/>
              </a:rPr>
            </a:br>
            <a:r>
              <a:rPr lang="en-US" dirty="0">
                <a:latin typeface="AvenirNext LT Pro Bold" panose="020B0804020202020204" pitchFamily="34" charset="0"/>
              </a:rPr>
              <a:t>L</a:t>
            </a:r>
            <a:r>
              <a:rPr lang="en-US" dirty="0">
                <a:latin typeface="AvenirNext LT Pro Regular" panose="020B0504020202020204" pitchFamily="34" charset="0"/>
              </a:rPr>
              <a:t>imited Atonement</a:t>
            </a:r>
            <a:br>
              <a:rPr lang="en-US" dirty="0">
                <a:latin typeface="AvenirNext LT Pro Bold" panose="020B0804020202020204" pitchFamily="34" charset="0"/>
              </a:rPr>
            </a:br>
            <a:r>
              <a:rPr lang="en-US" dirty="0">
                <a:latin typeface="AvenirNext LT Pro Bold" panose="020B0804020202020204" pitchFamily="34" charset="0"/>
              </a:rPr>
              <a:t>I</a:t>
            </a:r>
            <a:r>
              <a:rPr lang="en-US" dirty="0">
                <a:latin typeface="AvenirNext LT Pro Regular" panose="020B0504020202020204" pitchFamily="34" charset="0"/>
              </a:rPr>
              <a:t>rresistible Grace</a:t>
            </a:r>
            <a:br>
              <a:rPr lang="en-US" dirty="0">
                <a:latin typeface="AvenirNext LT Pro Bold" panose="020B0804020202020204" pitchFamily="34" charset="0"/>
              </a:rPr>
            </a:br>
            <a:r>
              <a:rPr lang="en-US" dirty="0">
                <a:latin typeface="AvenirNext LT Pro Bold" panose="020B0804020202020204" pitchFamily="34" charset="0"/>
              </a:rPr>
              <a:t>P</a:t>
            </a:r>
            <a:r>
              <a:rPr lang="en-US" dirty="0">
                <a:latin typeface="AvenirNext LT Pro Regular" panose="020B0504020202020204" pitchFamily="34" charset="0"/>
              </a:rPr>
              <a:t>erseverance of the Saints</a:t>
            </a:r>
          </a:p>
        </p:txBody>
      </p:sp>
    </p:spTree>
    <p:extLst>
      <p:ext uri="{BB962C8B-B14F-4D97-AF65-F5344CB8AC3E}">
        <p14:creationId xmlns:p14="http://schemas.microsoft.com/office/powerpoint/2010/main" val="2204943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333579" y="5190439"/>
            <a:ext cx="5524843" cy="520700"/>
          </a:xfrm>
        </p:spPr>
        <p:txBody>
          <a:bodyPr>
            <a:noAutofit/>
          </a:bodyPr>
          <a:lstStyle/>
          <a:p>
            <a:r>
              <a:rPr lang="en-US" sz="4267" i="1" dirty="0"/>
              <a:t>How Do I Know?</a:t>
            </a:r>
          </a:p>
        </p:txBody>
      </p:sp>
    </p:spTree>
    <p:extLst>
      <p:ext uri="{BB962C8B-B14F-4D97-AF65-F5344CB8AC3E}">
        <p14:creationId xmlns:p14="http://schemas.microsoft.com/office/powerpoint/2010/main" val="328404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0" y="1175438"/>
            <a:ext cx="9715500" cy="384805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Museo sans"/>
              </a:rPr>
              <a:t>We Can Be Sure</a:t>
            </a:r>
            <a:br>
              <a:rPr lang="en-US" sz="4400" b="1" u="sng" dirty="0">
                <a:latin typeface="Museo sans"/>
              </a:rPr>
            </a:br>
            <a:r>
              <a:rPr lang="en-US" sz="4400" dirty="0">
                <a:latin typeface="Museo sans"/>
              </a:rPr>
              <a:t>According to </a:t>
            </a:r>
            <a:r>
              <a:rPr lang="en-US" sz="4400" u="sng" dirty="0">
                <a:latin typeface="Museo sans"/>
              </a:rPr>
              <a:t>Jesus</a:t>
            </a:r>
            <a:r>
              <a:rPr lang="en-US" sz="4400" dirty="0">
                <a:latin typeface="Museo sans"/>
              </a:rPr>
              <a:t> – Rev. 2:10</a:t>
            </a:r>
            <a:br>
              <a:rPr lang="en-US" sz="4400" dirty="0">
                <a:latin typeface="Museo sans"/>
              </a:rPr>
            </a:br>
            <a:endParaRPr lang="en-US" sz="2800" b="1" u="sng" dirty="0">
              <a:latin typeface="Museo san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E19C564-CBF5-2319-76BC-997C0AA9D3D9}"/>
              </a:ext>
            </a:extLst>
          </p:cNvPr>
          <p:cNvSpPr txBox="1">
            <a:spLocks/>
          </p:cNvSpPr>
          <p:nvPr/>
        </p:nvSpPr>
        <p:spPr>
          <a:xfrm>
            <a:off x="-49427" y="0"/>
            <a:ext cx="12192000" cy="117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3A2E1A"/>
                </a:solidFill>
                <a:latin typeface="+mj-lt"/>
                <a:ea typeface="+mj-ea"/>
                <a:cs typeface="Adelle-Regular"/>
              </a:defRPr>
            </a:lvl1pPr>
          </a:lstStyle>
          <a:p>
            <a:r>
              <a:rPr lang="en-US" sz="5400" b="1" dirty="0">
                <a:latin typeface="Museo sans"/>
              </a:rPr>
              <a:t>Walking In The Light</a:t>
            </a:r>
            <a:endParaRPr lang="en-US" sz="3600" b="1" dirty="0"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869153519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477</Words>
  <Application>Microsoft Office PowerPoint</Application>
  <PresentationFormat>Widescreen</PresentationFormat>
  <Paragraphs>60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Tahoma</vt:lpstr>
      <vt:lpstr>Times</vt:lpstr>
      <vt:lpstr>Gobold</vt:lpstr>
      <vt:lpstr>Trebuchet MS</vt:lpstr>
      <vt:lpstr>Arial</vt:lpstr>
      <vt:lpstr>AvenirNext LT Pro Bold</vt:lpstr>
      <vt:lpstr>Museo sans</vt:lpstr>
      <vt:lpstr>AvenirNext LT Pro Regular</vt:lpstr>
      <vt:lpstr>1_Default</vt:lpstr>
      <vt:lpstr>2_Default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CALVINISM: T-U-L-I-P</vt:lpstr>
      <vt:lpstr>Total Hereditary Depravity Unconditional Election Limited Atonement Irresistible Grace Perseverance of the Saints</vt:lpstr>
      <vt:lpstr>PowerPoint Presentation</vt:lpstr>
      <vt:lpstr>We Can Be Sure According to Jesus – Rev. 2:10 </vt:lpstr>
      <vt:lpstr>We Can Be Sure According to Jesus – Rev. 2:10 According to Paul – 2 Tim. 4:8 </vt:lpstr>
      <vt:lpstr>We Can Be Sure According to Jesus – Rev. 2:10 According to Paul – 2 Tim. 4:8 According to James – Jms. 1:12 </vt:lpstr>
      <vt:lpstr>We Can Be Sure According to Jesus – Rev. 2:10 According to Paul – 2 Tim. 4:8 According to James – Jms. 1:12 According to Peter – 1 Pet. 5:4</vt:lpstr>
      <vt:lpstr>How Can We Can Be Sure? 1 Jn. 1:7-9, 2:1 Rom. 6:1</vt:lpstr>
      <vt:lpstr>How Can We Can Be Sure? 1 Jn. 1:7-9, 2:1 Rom. 6:1 How do we harmonize these?</vt:lpstr>
      <vt:lpstr>How Can We Can Be Sure? Understand the 2 Types of Sins: 1. Unintentional 2. Intentional</vt:lpstr>
      <vt:lpstr>Unintentional Sins Lev. 4:2, 13, 22, 27 Num. 15:22-24 Once Known, Make it right!</vt:lpstr>
      <vt:lpstr>Intentional Sins Gen. 6:5 1 Chron. 28:9</vt:lpstr>
      <vt:lpstr>How Can We Can Be Sure? Understand what “Walking in the light” requires of us</vt:lpstr>
      <vt:lpstr>Requires 4 Things: 1. Not Committing Intentional Sins Jms. 4:17 – Lk. 12:47 1 Jn. 2:9-11, 15-17, 23</vt:lpstr>
      <vt:lpstr>Requires 4 Things: 2. Eliminating Unintentional Sins Knowing God’s Word – Rom. 7:7 Being Aware – Rev. 3:2, 16:15 </vt:lpstr>
      <vt:lpstr>Requires 4 Things: 3. Repenting &amp; Confessing Num. 15:28-29 Lev. 4:14 1 Jn. 1:9</vt:lpstr>
      <vt:lpstr>Requires 4 Things: 4. Seeking Things Above Col. 3:1-2 Phili. 2:5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6</cp:revision>
  <dcterms:created xsi:type="dcterms:W3CDTF">2022-08-17T16:00:20Z</dcterms:created>
  <dcterms:modified xsi:type="dcterms:W3CDTF">2022-08-21T20:00:33Z</dcterms:modified>
</cp:coreProperties>
</file>