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1"/>
    <p:sldMasterId id="2147483752" r:id="rId2"/>
  </p:sldMasterIdLst>
  <p:notesMasterIdLst>
    <p:notesMasterId r:id="rId73"/>
  </p:notesMasterIdLst>
  <p:handoutMasterIdLst>
    <p:handoutMasterId r:id="rId74"/>
  </p:handoutMasterIdLst>
  <p:sldIdLst>
    <p:sldId id="282" r:id="rId3"/>
    <p:sldId id="279" r:id="rId4"/>
    <p:sldId id="280" r:id="rId5"/>
    <p:sldId id="281" r:id="rId6"/>
    <p:sldId id="258" r:id="rId7"/>
    <p:sldId id="259" r:id="rId8"/>
    <p:sldId id="260" r:id="rId9"/>
    <p:sldId id="261" r:id="rId10"/>
    <p:sldId id="262" r:id="rId11"/>
    <p:sldId id="263" r:id="rId12"/>
    <p:sldId id="443" r:id="rId13"/>
    <p:sldId id="427" r:id="rId14"/>
    <p:sldId id="428" r:id="rId15"/>
    <p:sldId id="429" r:id="rId16"/>
    <p:sldId id="430" r:id="rId17"/>
    <p:sldId id="431" r:id="rId18"/>
    <p:sldId id="432" r:id="rId19"/>
    <p:sldId id="433" r:id="rId20"/>
    <p:sldId id="435" r:id="rId21"/>
    <p:sldId id="272" r:id="rId22"/>
    <p:sldId id="455" r:id="rId23"/>
    <p:sldId id="396" r:id="rId24"/>
    <p:sldId id="456" r:id="rId25"/>
    <p:sldId id="442" r:id="rId26"/>
    <p:sldId id="448" r:id="rId27"/>
    <p:sldId id="342" r:id="rId28"/>
    <p:sldId id="449" r:id="rId29"/>
    <p:sldId id="450" r:id="rId30"/>
    <p:sldId id="273" r:id="rId31"/>
    <p:sldId id="275" r:id="rId32"/>
    <p:sldId id="267" r:id="rId33"/>
    <p:sldId id="286" r:id="rId34"/>
    <p:sldId id="287" r:id="rId35"/>
    <p:sldId id="467" r:id="rId36"/>
    <p:sldId id="452" r:id="rId37"/>
    <p:sldId id="265" r:id="rId38"/>
    <p:sldId id="457" r:id="rId39"/>
    <p:sldId id="466" r:id="rId40"/>
    <p:sldId id="256" r:id="rId41"/>
    <p:sldId id="271" r:id="rId42"/>
    <p:sldId id="269" r:id="rId43"/>
    <p:sldId id="270" r:id="rId44"/>
    <p:sldId id="277" r:id="rId45"/>
    <p:sldId id="266" r:id="rId46"/>
    <p:sldId id="453" r:id="rId47"/>
    <p:sldId id="285" r:id="rId48"/>
    <p:sldId id="291" r:id="rId49"/>
    <p:sldId id="268" r:id="rId50"/>
    <p:sldId id="454" r:id="rId51"/>
    <p:sldId id="319" r:id="rId52"/>
    <p:sldId id="300" r:id="rId53"/>
    <p:sldId id="321" r:id="rId54"/>
    <p:sldId id="458" r:id="rId55"/>
    <p:sldId id="293" r:id="rId56"/>
    <p:sldId id="294" r:id="rId57"/>
    <p:sldId id="295" r:id="rId58"/>
    <p:sldId id="296" r:id="rId59"/>
    <p:sldId id="370" r:id="rId60"/>
    <p:sldId id="372" r:id="rId61"/>
    <p:sldId id="302" r:id="rId62"/>
    <p:sldId id="303" r:id="rId63"/>
    <p:sldId id="459" r:id="rId64"/>
    <p:sldId id="306" r:id="rId65"/>
    <p:sldId id="460" r:id="rId66"/>
    <p:sldId id="461" r:id="rId67"/>
    <p:sldId id="462" r:id="rId68"/>
    <p:sldId id="463" r:id="rId69"/>
    <p:sldId id="464" r:id="rId70"/>
    <p:sldId id="320" r:id="rId71"/>
    <p:sldId id="465"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77" d="100"/>
          <a:sy n="77" d="100"/>
        </p:scale>
        <p:origin x="498" y="90"/>
      </p:cViewPr>
      <p:guideLst/>
    </p:cSldViewPr>
  </p:slideViewPr>
  <p:notesTextViewPr>
    <p:cViewPr>
      <p:scale>
        <a:sx n="1" d="1"/>
        <a:sy n="1" d="1"/>
      </p:scale>
      <p:origin x="0" y="0"/>
    </p:cViewPr>
  </p:notesTextViewPr>
  <p:sorterViewPr>
    <p:cViewPr>
      <p:scale>
        <a:sx n="100" d="100"/>
        <a:sy n="100" d="100"/>
      </p:scale>
      <p:origin x="0" y="-3017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02E206-3928-46A3-B278-DBAF084EACE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2124088-EA28-4F69-AD08-9E681B9A06DF}">
      <dgm:prSet/>
      <dgm:spPr/>
      <dgm:t>
        <a:bodyPr/>
        <a:lstStyle/>
        <a:p>
          <a:r>
            <a:rPr lang="en-US" b="1"/>
            <a:t>Key:</a:t>
          </a:r>
          <a:endParaRPr lang="en-US"/>
        </a:p>
      </dgm:t>
    </dgm:pt>
    <dgm:pt modelId="{3698BAD0-C9F6-42B0-BBC5-AF5B5985B22B}" type="parTrans" cxnId="{B76B7347-D4E4-43FD-8A1F-03DCDC0DB6C6}">
      <dgm:prSet/>
      <dgm:spPr/>
      <dgm:t>
        <a:bodyPr/>
        <a:lstStyle/>
        <a:p>
          <a:endParaRPr lang="en-US"/>
        </a:p>
      </dgm:t>
    </dgm:pt>
    <dgm:pt modelId="{EE4CA2EA-81B2-4DE4-8072-3B6DE2BE4AE0}" type="sibTrans" cxnId="{B76B7347-D4E4-43FD-8A1F-03DCDC0DB6C6}">
      <dgm:prSet/>
      <dgm:spPr/>
      <dgm:t>
        <a:bodyPr/>
        <a:lstStyle/>
        <a:p>
          <a:endParaRPr lang="en-US"/>
        </a:p>
      </dgm:t>
    </dgm:pt>
    <dgm:pt modelId="{4E5A3CC6-E6FE-4DFA-96B3-A35516CD9A87}">
      <dgm:prSet/>
      <dgm:spPr/>
      <dgm:t>
        <a:bodyPr/>
        <a:lstStyle/>
        <a:p>
          <a:r>
            <a:rPr lang="en-US" b="1"/>
            <a:t>Make the Marriage a Priority Throughout the Marriage</a:t>
          </a:r>
          <a:endParaRPr lang="en-US"/>
        </a:p>
      </dgm:t>
    </dgm:pt>
    <dgm:pt modelId="{56732D61-A345-4461-9C92-ED946A9325F7}" type="parTrans" cxnId="{9294C8E8-F47F-4FC9-9302-7FC3B5A7E72C}">
      <dgm:prSet/>
      <dgm:spPr/>
      <dgm:t>
        <a:bodyPr/>
        <a:lstStyle/>
        <a:p>
          <a:endParaRPr lang="en-US"/>
        </a:p>
      </dgm:t>
    </dgm:pt>
    <dgm:pt modelId="{004C6DCF-6AAA-4671-93B2-F1AD36597FBA}" type="sibTrans" cxnId="{9294C8E8-F47F-4FC9-9302-7FC3B5A7E72C}">
      <dgm:prSet/>
      <dgm:spPr/>
      <dgm:t>
        <a:bodyPr/>
        <a:lstStyle/>
        <a:p>
          <a:endParaRPr lang="en-US"/>
        </a:p>
      </dgm:t>
    </dgm:pt>
    <dgm:pt modelId="{7D8FE648-C8A0-4E3B-9A20-82154FC22552}" type="pres">
      <dgm:prSet presAssocID="{F602E206-3928-46A3-B278-DBAF084EACE8}" presName="linear" presStyleCnt="0">
        <dgm:presLayoutVars>
          <dgm:animLvl val="lvl"/>
          <dgm:resizeHandles val="exact"/>
        </dgm:presLayoutVars>
      </dgm:prSet>
      <dgm:spPr/>
    </dgm:pt>
    <dgm:pt modelId="{683F6511-4A2E-4B6C-9FE7-55804CC52026}" type="pres">
      <dgm:prSet presAssocID="{02124088-EA28-4F69-AD08-9E681B9A06DF}" presName="parentText" presStyleLbl="node1" presStyleIdx="0" presStyleCnt="2">
        <dgm:presLayoutVars>
          <dgm:chMax val="0"/>
          <dgm:bulletEnabled val="1"/>
        </dgm:presLayoutVars>
      </dgm:prSet>
      <dgm:spPr/>
    </dgm:pt>
    <dgm:pt modelId="{79FF9EFC-416F-4441-BB54-586BE0278420}" type="pres">
      <dgm:prSet presAssocID="{EE4CA2EA-81B2-4DE4-8072-3B6DE2BE4AE0}" presName="spacer" presStyleCnt="0"/>
      <dgm:spPr/>
    </dgm:pt>
    <dgm:pt modelId="{667B64DA-B816-4CF7-B88D-F29A0F46B6D5}" type="pres">
      <dgm:prSet presAssocID="{4E5A3CC6-E6FE-4DFA-96B3-A35516CD9A87}" presName="parentText" presStyleLbl="node1" presStyleIdx="1" presStyleCnt="2">
        <dgm:presLayoutVars>
          <dgm:chMax val="0"/>
          <dgm:bulletEnabled val="1"/>
        </dgm:presLayoutVars>
      </dgm:prSet>
      <dgm:spPr/>
    </dgm:pt>
  </dgm:ptLst>
  <dgm:cxnLst>
    <dgm:cxn modelId="{0BF0B536-0F54-4E09-BB4E-4C88A1724EEB}" type="presOf" srcId="{F602E206-3928-46A3-B278-DBAF084EACE8}" destId="{7D8FE648-C8A0-4E3B-9A20-82154FC22552}" srcOrd="0" destOrd="0" presId="urn:microsoft.com/office/officeart/2005/8/layout/vList2"/>
    <dgm:cxn modelId="{B76B7347-D4E4-43FD-8A1F-03DCDC0DB6C6}" srcId="{F602E206-3928-46A3-B278-DBAF084EACE8}" destId="{02124088-EA28-4F69-AD08-9E681B9A06DF}" srcOrd="0" destOrd="0" parTransId="{3698BAD0-C9F6-42B0-BBC5-AF5B5985B22B}" sibTransId="{EE4CA2EA-81B2-4DE4-8072-3B6DE2BE4AE0}"/>
    <dgm:cxn modelId="{3B2B958B-5CA3-4315-A359-D55740EED2A5}" type="presOf" srcId="{02124088-EA28-4F69-AD08-9E681B9A06DF}" destId="{683F6511-4A2E-4B6C-9FE7-55804CC52026}" srcOrd="0" destOrd="0" presId="urn:microsoft.com/office/officeart/2005/8/layout/vList2"/>
    <dgm:cxn modelId="{BB29A9B5-12A0-4451-A255-82F962BCA2CC}" type="presOf" srcId="{4E5A3CC6-E6FE-4DFA-96B3-A35516CD9A87}" destId="{667B64DA-B816-4CF7-B88D-F29A0F46B6D5}" srcOrd="0" destOrd="0" presId="urn:microsoft.com/office/officeart/2005/8/layout/vList2"/>
    <dgm:cxn modelId="{9294C8E8-F47F-4FC9-9302-7FC3B5A7E72C}" srcId="{F602E206-3928-46A3-B278-DBAF084EACE8}" destId="{4E5A3CC6-E6FE-4DFA-96B3-A35516CD9A87}" srcOrd="1" destOrd="0" parTransId="{56732D61-A345-4461-9C92-ED946A9325F7}" sibTransId="{004C6DCF-6AAA-4671-93B2-F1AD36597FBA}"/>
    <dgm:cxn modelId="{44DA1E55-3087-4900-9A01-EEF69801E742}" type="presParOf" srcId="{7D8FE648-C8A0-4E3B-9A20-82154FC22552}" destId="{683F6511-4A2E-4B6C-9FE7-55804CC52026}" srcOrd="0" destOrd="0" presId="urn:microsoft.com/office/officeart/2005/8/layout/vList2"/>
    <dgm:cxn modelId="{1E3F8E62-E167-4CCE-A909-76FD08CCFA22}" type="presParOf" srcId="{7D8FE648-C8A0-4E3B-9A20-82154FC22552}" destId="{79FF9EFC-416F-4441-BB54-586BE0278420}" srcOrd="1" destOrd="0" presId="urn:microsoft.com/office/officeart/2005/8/layout/vList2"/>
    <dgm:cxn modelId="{C3A357B1-A65B-4CDF-8B65-9C5B10D1E57C}" type="presParOf" srcId="{7D8FE648-C8A0-4E3B-9A20-82154FC22552}" destId="{667B64DA-B816-4CF7-B88D-F29A0F46B6D5}"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3F6511-4A2E-4B6C-9FE7-55804CC52026}">
      <dsp:nvSpPr>
        <dsp:cNvPr id="0" name=""/>
        <dsp:cNvSpPr/>
      </dsp:nvSpPr>
      <dsp:spPr>
        <a:xfrm>
          <a:off x="0" y="446732"/>
          <a:ext cx="7886700" cy="166845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b="1" kern="1200"/>
            <a:t>Key:</a:t>
          </a:r>
          <a:endParaRPr lang="en-US" sz="4200" kern="1200"/>
        </a:p>
      </dsp:txBody>
      <dsp:txXfrm>
        <a:off x="81447" y="528179"/>
        <a:ext cx="7723806" cy="1505562"/>
      </dsp:txXfrm>
    </dsp:sp>
    <dsp:sp modelId="{667B64DA-B816-4CF7-B88D-F29A0F46B6D5}">
      <dsp:nvSpPr>
        <dsp:cNvPr id="0" name=""/>
        <dsp:cNvSpPr/>
      </dsp:nvSpPr>
      <dsp:spPr>
        <a:xfrm>
          <a:off x="0" y="2236149"/>
          <a:ext cx="7886700" cy="166845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b="1" kern="1200"/>
            <a:t>Make the Marriage a Priority Throughout the Marriage</a:t>
          </a:r>
          <a:endParaRPr lang="en-US" sz="4200" kern="1200"/>
        </a:p>
      </dsp:txBody>
      <dsp:txXfrm>
        <a:off x="81447" y="2317596"/>
        <a:ext cx="7723806" cy="15055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7B0264-3B66-4D23-B1A6-2A7DB760931D}" type="datetimeFigureOut">
              <a:rPr lang="en-US" smtClean="0"/>
              <a:t>11/15/2021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FDED23-0D16-4D45-9211-4E4FD79B3B97}" type="slidenum">
              <a:rPr lang="en-US" smtClean="0"/>
              <a:t>‹#›</a:t>
            </a:fld>
            <a:endParaRPr lang="en-US"/>
          </a:p>
        </p:txBody>
      </p:sp>
    </p:spTree>
    <p:extLst>
      <p:ext uri="{BB962C8B-B14F-4D97-AF65-F5344CB8AC3E}">
        <p14:creationId xmlns:p14="http://schemas.microsoft.com/office/powerpoint/2010/main" val="1268208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8F89A1-7A79-4D91-A346-127CC548AA0F}" type="datetimeFigureOut">
              <a:rPr lang="en-US" smtClean="0"/>
              <a:t>11/15/2021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F3732A-EA40-40E7-83F5-4385E15B45BC}" type="slidenum">
              <a:rPr lang="en-US" smtClean="0"/>
              <a:t>‹#›</a:t>
            </a:fld>
            <a:endParaRPr lang="en-US"/>
          </a:p>
        </p:txBody>
      </p:sp>
    </p:spTree>
    <p:extLst>
      <p:ext uri="{BB962C8B-B14F-4D97-AF65-F5344CB8AC3E}">
        <p14:creationId xmlns:p14="http://schemas.microsoft.com/office/powerpoint/2010/main" val="1433811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393700" y="692150"/>
            <a:ext cx="6070600" cy="3416300"/>
          </a:xfrm>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03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CDEE91-7270-40DA-AF82-F0DAFB4D7AC1}" type="slidenum">
              <a:rPr lang="en-US"/>
              <a:pPr fontAlgn="base">
                <a:spcBef>
                  <a:spcPct val="0"/>
                </a:spcBef>
                <a:spcAft>
                  <a:spcPct val="0"/>
                </a:spcAft>
                <a:defRPr/>
              </a:pPr>
              <a:t>11</a:t>
            </a:fld>
            <a:endParaRPr lang="en-US"/>
          </a:p>
        </p:txBody>
      </p:sp>
    </p:spTree>
    <p:extLst>
      <p:ext uri="{BB962C8B-B14F-4D97-AF65-F5344CB8AC3E}">
        <p14:creationId xmlns:p14="http://schemas.microsoft.com/office/powerpoint/2010/main" val="2912379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0B0381AF-0D8E-4830-B3CF-CFE2E1B368F4}" type="slidenum">
              <a:rPr lang="en-US" smtClean="0"/>
              <a:pPr>
                <a:defRPr/>
              </a:pPr>
              <a:t>24</a:t>
            </a:fld>
            <a:endParaRPr lang="en-US"/>
          </a:p>
        </p:txBody>
      </p:sp>
    </p:spTree>
    <p:extLst>
      <p:ext uri="{BB962C8B-B14F-4D97-AF65-F5344CB8AC3E}">
        <p14:creationId xmlns:p14="http://schemas.microsoft.com/office/powerpoint/2010/main" val="2954458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C29CC4-52DC-4EFD-910B-D132D8CBC166}" type="slidenum">
              <a:rPr lang="en-US"/>
              <a:pPr fontAlgn="base">
                <a:spcBef>
                  <a:spcPct val="0"/>
                </a:spcBef>
                <a:spcAft>
                  <a:spcPct val="0"/>
                </a:spcAft>
                <a:defRPr/>
              </a:pPr>
              <a:t>25</a:t>
            </a:fld>
            <a:endParaRPr lang="en-US"/>
          </a:p>
        </p:txBody>
      </p:sp>
    </p:spTree>
    <p:extLst>
      <p:ext uri="{BB962C8B-B14F-4D97-AF65-F5344CB8AC3E}">
        <p14:creationId xmlns:p14="http://schemas.microsoft.com/office/powerpoint/2010/main" val="132300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024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7C1A8E-86A8-4215-BDEA-772888060A91}" type="slidenum">
              <a:rPr lang="en-US"/>
              <a:pPr fontAlgn="base">
                <a:spcBef>
                  <a:spcPct val="0"/>
                </a:spcBef>
                <a:spcAft>
                  <a:spcPct val="0"/>
                </a:spcAft>
                <a:defRPr/>
              </a:pPr>
              <a:t>26</a:t>
            </a:fld>
            <a:endParaRPr lang="en-US"/>
          </a:p>
        </p:txBody>
      </p:sp>
    </p:spTree>
    <p:extLst>
      <p:ext uri="{BB962C8B-B14F-4D97-AF65-F5344CB8AC3E}">
        <p14:creationId xmlns:p14="http://schemas.microsoft.com/office/powerpoint/2010/main" val="3941989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52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684526-6A3A-4267-B997-EFF880D16859}" type="slidenum">
              <a:rPr lang="en-US"/>
              <a:pPr fontAlgn="base">
                <a:spcBef>
                  <a:spcPct val="0"/>
                </a:spcBef>
                <a:spcAft>
                  <a:spcPct val="0"/>
                </a:spcAft>
                <a:defRPr/>
              </a:pPr>
              <a:t>27</a:t>
            </a:fld>
            <a:endParaRPr lang="en-US"/>
          </a:p>
        </p:txBody>
      </p:sp>
    </p:spTree>
    <p:extLst>
      <p:ext uri="{BB962C8B-B14F-4D97-AF65-F5344CB8AC3E}">
        <p14:creationId xmlns:p14="http://schemas.microsoft.com/office/powerpoint/2010/main" val="506143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62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E51065-ED19-461A-B4E7-1789C315ED0D}" type="slidenum">
              <a:rPr lang="en-US"/>
              <a:pPr fontAlgn="base">
                <a:spcBef>
                  <a:spcPct val="0"/>
                </a:spcBef>
                <a:spcAft>
                  <a:spcPct val="0"/>
                </a:spcAft>
                <a:defRPr/>
              </a:pPr>
              <a:t>28</a:t>
            </a:fld>
            <a:endParaRPr lang="en-US"/>
          </a:p>
        </p:txBody>
      </p:sp>
    </p:spTree>
    <p:extLst>
      <p:ext uri="{BB962C8B-B14F-4D97-AF65-F5344CB8AC3E}">
        <p14:creationId xmlns:p14="http://schemas.microsoft.com/office/powerpoint/2010/main" val="3354988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4860B2-4F96-43BA-B7AB-AC11C08DAB30}"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426244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4860B2-4F96-43BA-B7AB-AC11C08DAB30}"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3659208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1150938" y="692150"/>
            <a:ext cx="4556125" cy="3416300"/>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054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58C261-280D-4CF6-8972-ADBEF429D202}" type="slidenum">
              <a:rPr lang="en-US"/>
              <a:pPr fontAlgn="base">
                <a:spcBef>
                  <a:spcPct val="0"/>
                </a:spcBef>
                <a:spcAft>
                  <a:spcPct val="0"/>
                </a:spcAft>
                <a:defRPr/>
              </a:pPr>
              <a:t>12</a:t>
            </a:fld>
            <a:endParaRPr lang="en-US"/>
          </a:p>
        </p:txBody>
      </p:sp>
    </p:spTree>
    <p:extLst>
      <p:ext uri="{BB962C8B-B14F-4D97-AF65-F5344CB8AC3E}">
        <p14:creationId xmlns:p14="http://schemas.microsoft.com/office/powerpoint/2010/main" val="3425258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1150938" y="692150"/>
            <a:ext cx="4556125" cy="3416300"/>
          </a:xfrm>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065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58B9EE-ACE5-4647-B35A-4D3674DCCEEC}" type="slidenum">
              <a:rPr lang="en-US"/>
              <a:pPr fontAlgn="base">
                <a:spcBef>
                  <a:spcPct val="0"/>
                </a:spcBef>
                <a:spcAft>
                  <a:spcPct val="0"/>
                </a:spcAft>
                <a:defRPr/>
              </a:pPr>
              <a:t>13</a:t>
            </a:fld>
            <a:endParaRPr lang="en-US"/>
          </a:p>
        </p:txBody>
      </p:sp>
    </p:spTree>
    <p:extLst>
      <p:ext uri="{BB962C8B-B14F-4D97-AF65-F5344CB8AC3E}">
        <p14:creationId xmlns:p14="http://schemas.microsoft.com/office/powerpoint/2010/main" val="4215269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1150938" y="692150"/>
            <a:ext cx="4556125" cy="3416300"/>
          </a:xfrm>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075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C48808-3952-4EF3-B7D3-C21C5DDB6C70}" type="slidenum">
              <a:rPr lang="en-US"/>
              <a:pPr fontAlgn="base">
                <a:spcBef>
                  <a:spcPct val="0"/>
                </a:spcBef>
                <a:spcAft>
                  <a:spcPct val="0"/>
                </a:spcAft>
                <a:defRPr/>
              </a:pPr>
              <a:t>14</a:t>
            </a:fld>
            <a:endParaRPr lang="en-US"/>
          </a:p>
        </p:txBody>
      </p:sp>
    </p:spTree>
    <p:extLst>
      <p:ext uri="{BB962C8B-B14F-4D97-AF65-F5344CB8AC3E}">
        <p14:creationId xmlns:p14="http://schemas.microsoft.com/office/powerpoint/2010/main" val="1622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1150938" y="692150"/>
            <a:ext cx="4556125" cy="3416300"/>
          </a:xfrm>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085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407C5B-3856-40FC-B1F5-B9E02DFE2225}" type="slidenum">
              <a:rPr lang="en-US"/>
              <a:pPr fontAlgn="base">
                <a:spcBef>
                  <a:spcPct val="0"/>
                </a:spcBef>
                <a:spcAft>
                  <a:spcPct val="0"/>
                </a:spcAft>
                <a:defRPr/>
              </a:pPr>
              <a:t>15</a:t>
            </a:fld>
            <a:endParaRPr lang="en-US"/>
          </a:p>
        </p:txBody>
      </p:sp>
    </p:spTree>
    <p:extLst>
      <p:ext uri="{BB962C8B-B14F-4D97-AF65-F5344CB8AC3E}">
        <p14:creationId xmlns:p14="http://schemas.microsoft.com/office/powerpoint/2010/main" val="499882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150938" y="692150"/>
            <a:ext cx="4556125" cy="341630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095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87180B-9181-41A8-9F9A-35A4B2D50A80}" type="slidenum">
              <a:rPr lang="en-US"/>
              <a:pPr fontAlgn="base">
                <a:spcBef>
                  <a:spcPct val="0"/>
                </a:spcBef>
                <a:spcAft>
                  <a:spcPct val="0"/>
                </a:spcAft>
                <a:defRPr/>
              </a:pPr>
              <a:t>16</a:t>
            </a:fld>
            <a:endParaRPr lang="en-US"/>
          </a:p>
        </p:txBody>
      </p:sp>
    </p:spTree>
    <p:extLst>
      <p:ext uri="{BB962C8B-B14F-4D97-AF65-F5344CB8AC3E}">
        <p14:creationId xmlns:p14="http://schemas.microsoft.com/office/powerpoint/2010/main" val="2030793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1150938" y="692150"/>
            <a:ext cx="4556125" cy="3416300"/>
          </a:xfrm>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105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BD0E3F-EF99-4081-A60F-781E0375BC2D}" type="slidenum">
              <a:rPr lang="en-US"/>
              <a:pPr fontAlgn="base">
                <a:spcBef>
                  <a:spcPct val="0"/>
                </a:spcBef>
                <a:spcAft>
                  <a:spcPct val="0"/>
                </a:spcAft>
                <a:defRPr/>
              </a:pPr>
              <a:t>17</a:t>
            </a:fld>
            <a:endParaRPr lang="en-US"/>
          </a:p>
        </p:txBody>
      </p:sp>
    </p:spTree>
    <p:extLst>
      <p:ext uri="{BB962C8B-B14F-4D97-AF65-F5344CB8AC3E}">
        <p14:creationId xmlns:p14="http://schemas.microsoft.com/office/powerpoint/2010/main" val="3841532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xfrm>
            <a:off x="1150938" y="692150"/>
            <a:ext cx="4556125" cy="3416300"/>
          </a:xfrm>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116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FCF4B4-2088-44D9-877B-4140662F2335}" type="slidenum">
              <a:rPr lang="en-US"/>
              <a:pPr fontAlgn="base">
                <a:spcBef>
                  <a:spcPct val="0"/>
                </a:spcBef>
                <a:spcAft>
                  <a:spcPct val="0"/>
                </a:spcAft>
                <a:defRPr/>
              </a:pPr>
              <a:t>18</a:t>
            </a:fld>
            <a:endParaRPr lang="en-US"/>
          </a:p>
        </p:txBody>
      </p:sp>
    </p:spTree>
    <p:extLst>
      <p:ext uri="{BB962C8B-B14F-4D97-AF65-F5344CB8AC3E}">
        <p14:creationId xmlns:p14="http://schemas.microsoft.com/office/powerpoint/2010/main" val="679314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1150938" y="692150"/>
            <a:ext cx="4556125" cy="3416300"/>
          </a:xfrm>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136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E98D6F-A787-4CE8-AB1F-4401FDD59385}" type="slidenum">
              <a:rPr lang="en-US"/>
              <a:pPr fontAlgn="base">
                <a:spcBef>
                  <a:spcPct val="0"/>
                </a:spcBef>
                <a:spcAft>
                  <a:spcPct val="0"/>
                </a:spcAft>
                <a:defRPr/>
              </a:pPr>
              <a:t>19</a:t>
            </a:fld>
            <a:endParaRPr lang="en-US"/>
          </a:p>
        </p:txBody>
      </p:sp>
    </p:spTree>
    <p:extLst>
      <p:ext uri="{BB962C8B-B14F-4D97-AF65-F5344CB8AC3E}">
        <p14:creationId xmlns:p14="http://schemas.microsoft.com/office/powerpoint/2010/main" val="253272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E61EBE-939C-4B5A-9705-547427E3B031}"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29EA6-D35C-4F21-A709-A77F709FCEF2}" type="slidenum">
              <a:rPr lang="en-US" smtClean="0"/>
              <a:t>‹#›</a:t>
            </a:fld>
            <a:endParaRPr lang="en-US"/>
          </a:p>
        </p:txBody>
      </p:sp>
    </p:spTree>
    <p:extLst>
      <p:ext uri="{BB962C8B-B14F-4D97-AF65-F5344CB8AC3E}">
        <p14:creationId xmlns:p14="http://schemas.microsoft.com/office/powerpoint/2010/main" val="1103029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61F789-CF14-4E88-A187-A8772B1189A0}" type="datetimeFigureOut">
              <a:rPr lang="en-US" smtClean="0">
                <a:solidFill>
                  <a:prstClr val="black">
                    <a:tint val="75000"/>
                  </a:prstClr>
                </a:solidFill>
              </a:rPr>
              <a:pPr/>
              <a:t>11/15/2021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8EA3B2-28DF-4F8E-ACA2-4715A5AA3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028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061F789-CF14-4E88-A187-A8772B1189A0}" type="datetimeFigureOut">
              <a:rPr lang="en-US" smtClean="0">
                <a:solidFill>
                  <a:prstClr val="black">
                    <a:tint val="75000"/>
                  </a:prstClr>
                </a:solidFill>
              </a:rPr>
              <a:pPr/>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8EA3B2-28DF-4F8E-ACA2-4715A5AA3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246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061F789-CF14-4E88-A187-A8772B1189A0}" type="datetimeFigureOut">
              <a:rPr lang="en-US" smtClean="0">
                <a:solidFill>
                  <a:prstClr val="black">
                    <a:tint val="75000"/>
                  </a:prstClr>
                </a:solidFill>
              </a:rPr>
              <a:pPr/>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8EA3B2-28DF-4F8E-ACA2-4715A5AA3CF6}" type="slidenum">
              <a:rPr lang="en-US" smtClean="0">
                <a:solidFill>
                  <a:prstClr val="black">
                    <a:tint val="75000"/>
                  </a:prstClr>
                </a:solidFill>
              </a:rPr>
              <a:pPr/>
              <a:t>‹#›</a:t>
            </a:fld>
            <a:endParaRPr lang="en-US">
              <a:solidFill>
                <a:prstClr val="black">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970329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61F789-CF14-4E88-A187-A8772B1189A0}" type="datetimeFigureOut">
              <a:rPr lang="en-US" smtClean="0">
                <a:solidFill>
                  <a:prstClr val="black">
                    <a:tint val="75000"/>
                  </a:prstClr>
                </a:solidFill>
              </a:rPr>
              <a:pPr/>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8EA3B2-28DF-4F8E-ACA2-4715A5AA3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7391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061F789-CF14-4E88-A187-A8772B1189A0}" type="datetimeFigureOut">
              <a:rPr lang="en-US" smtClean="0">
                <a:solidFill>
                  <a:prstClr val="black">
                    <a:tint val="75000"/>
                  </a:prstClr>
                </a:solidFill>
              </a:rPr>
              <a:pPr/>
              <a:t>11/15/2021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8EA3B2-28DF-4F8E-ACA2-4715A5AA3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951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061F789-CF14-4E88-A187-A8772B1189A0}" type="datetimeFigureOut">
              <a:rPr lang="en-US" smtClean="0">
                <a:solidFill>
                  <a:prstClr val="black">
                    <a:tint val="75000"/>
                  </a:prstClr>
                </a:solidFill>
              </a:rPr>
              <a:pPr/>
              <a:t>11/15/2021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8EA3B2-28DF-4F8E-ACA2-4715A5AA3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83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E61EBE-939C-4B5A-9705-547427E3B031}"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29EA6-D35C-4F21-A709-A77F709FCEF2}" type="slidenum">
              <a:rPr lang="en-US" smtClean="0"/>
              <a:t>‹#›</a:t>
            </a:fld>
            <a:endParaRPr lang="en-US"/>
          </a:p>
        </p:txBody>
      </p:sp>
    </p:spTree>
    <p:extLst>
      <p:ext uri="{BB962C8B-B14F-4D97-AF65-F5344CB8AC3E}">
        <p14:creationId xmlns:p14="http://schemas.microsoft.com/office/powerpoint/2010/main" val="1660917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E61EBE-939C-4B5A-9705-547427E3B031}"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29EA6-D35C-4F21-A709-A77F709FCEF2}" type="slidenum">
              <a:rPr lang="en-US" smtClean="0"/>
              <a:t>‹#›</a:t>
            </a:fld>
            <a:endParaRPr lang="en-US"/>
          </a:p>
        </p:txBody>
      </p:sp>
    </p:spTree>
    <p:extLst>
      <p:ext uri="{BB962C8B-B14F-4D97-AF65-F5344CB8AC3E}">
        <p14:creationId xmlns:p14="http://schemas.microsoft.com/office/powerpoint/2010/main" val="1821782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1D2401F-B59A-4C91-A693-2D283E343B73}" type="datetimeFigureOut">
              <a:rPr lang="en-US">
                <a:solidFill>
                  <a:prstClr val="black">
                    <a:tint val="75000"/>
                  </a:prstClr>
                </a:solidFill>
              </a:rPr>
              <a:pPr>
                <a:defRPr/>
              </a:pPr>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BD3E9A-D7E0-470A-B8CA-17D0A1AD0BC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1177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5E9B2F1-03C9-4682-A60E-1F0B8F790FD3}" type="datetimeFigureOut">
              <a:rPr lang="en-US">
                <a:solidFill>
                  <a:prstClr val="black">
                    <a:tint val="75000"/>
                  </a:prstClr>
                </a:solidFill>
              </a:rPr>
              <a:pPr>
                <a:defRPr/>
              </a:pPr>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F62C2E-B46F-4CCF-8375-213CBC5F0E8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33175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50E61EBE-939C-4B5A-9705-547427E3B031}"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29EA6-D35C-4F21-A709-A77F709FCEF2}" type="slidenum">
              <a:rPr lang="en-US" smtClean="0"/>
              <a:t>‹#›</a:t>
            </a:fld>
            <a:endParaRPr lang="en-US"/>
          </a:p>
        </p:txBody>
      </p:sp>
    </p:spTree>
    <p:extLst>
      <p:ext uri="{BB962C8B-B14F-4D97-AF65-F5344CB8AC3E}">
        <p14:creationId xmlns:p14="http://schemas.microsoft.com/office/powerpoint/2010/main" val="6688611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5D0FFBC-C0E9-4764-9820-E3330B65EFB3}" type="datetimeFigureOut">
              <a:rPr lang="en-US">
                <a:solidFill>
                  <a:prstClr val="black">
                    <a:tint val="75000"/>
                  </a:prstClr>
                </a:solidFill>
              </a:rPr>
              <a:pPr>
                <a:defRPr/>
              </a:pPr>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1AA5A5-FD45-403D-8ADF-9B99B9CBAB3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2205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FB9BE44-EAEF-4165-A06B-9A2870F18A0B}" type="datetimeFigureOut">
              <a:rPr lang="en-US">
                <a:solidFill>
                  <a:prstClr val="black">
                    <a:tint val="75000"/>
                  </a:prstClr>
                </a:solidFill>
              </a:rPr>
              <a:pPr>
                <a:defRPr/>
              </a:pPr>
              <a:t>11/15/2021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11B89B8-1019-4A02-935C-E60353AE31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3353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FB997DB-F6A6-4912-999E-9778BD6873D4}" type="datetimeFigureOut">
              <a:rPr lang="en-US">
                <a:solidFill>
                  <a:prstClr val="black">
                    <a:tint val="75000"/>
                  </a:prstClr>
                </a:solidFill>
              </a:rPr>
              <a:pPr>
                <a:defRPr/>
              </a:pPr>
              <a:t>11/15/2021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ED7E205-9C12-4CD3-9C9F-BCB7532CD5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9480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DECE45B-107A-4309-9244-6E2D5A94D435}" type="datetimeFigureOut">
              <a:rPr lang="en-US">
                <a:solidFill>
                  <a:prstClr val="black">
                    <a:tint val="75000"/>
                  </a:prstClr>
                </a:solidFill>
              </a:rPr>
              <a:pPr>
                <a:defRPr/>
              </a:pPr>
              <a:t>11/15/2021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9639C43-7591-4F15-8A4F-7B9A286A68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3624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05C1714-7A55-42D9-B049-F96BDFC9F349}" type="datetimeFigureOut">
              <a:rPr lang="en-US">
                <a:solidFill>
                  <a:prstClr val="black">
                    <a:tint val="75000"/>
                  </a:prstClr>
                </a:solidFill>
              </a:rPr>
              <a:pPr>
                <a:defRPr/>
              </a:pPr>
              <a:t>11/15/2021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F1E6297-6195-4245-B102-F20EB4E809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36352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90BC317-AD0B-46CF-B526-7D4D50CD88CA}" type="datetimeFigureOut">
              <a:rPr lang="en-US">
                <a:solidFill>
                  <a:prstClr val="black">
                    <a:tint val="75000"/>
                  </a:prstClr>
                </a:solidFill>
              </a:rPr>
              <a:pPr>
                <a:defRPr/>
              </a:pPr>
              <a:t>11/15/2021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9C56356-4E5B-4099-8A4A-700F28A667F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78242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8D5D970-2441-4E65-BDB7-CC7938A45367}" type="datetimeFigureOut">
              <a:rPr lang="en-US">
                <a:solidFill>
                  <a:prstClr val="black">
                    <a:tint val="75000"/>
                  </a:prstClr>
                </a:solidFill>
              </a:rPr>
              <a:pPr>
                <a:defRPr/>
              </a:pPr>
              <a:t>11/15/2021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C1BFD78-B1E7-48D8-A107-BB950098C4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418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FD36B31-0118-4AFD-A914-3DEFCE8D390A}" type="datetimeFigureOut">
              <a:rPr lang="en-US">
                <a:solidFill>
                  <a:prstClr val="black">
                    <a:tint val="75000"/>
                  </a:prstClr>
                </a:solidFill>
              </a:rPr>
              <a:pPr>
                <a:defRPr/>
              </a:pPr>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FA1EFD-215E-4664-909E-0D22AF432CF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2326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3950AC6-188E-489B-916C-8295115AD887}" type="datetimeFigureOut">
              <a:rPr lang="en-US">
                <a:solidFill>
                  <a:prstClr val="black">
                    <a:tint val="75000"/>
                  </a:prstClr>
                </a:solidFill>
              </a:rPr>
              <a:pPr>
                <a:defRPr/>
              </a:pPr>
              <a:t>11/15/2021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3A737FC-08B4-4A39-9845-76488C855F4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83652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E61EBE-939C-4B5A-9705-547427E3B031}" type="datetimeFigureOut">
              <a:rPr lang="en-US" smtClean="0"/>
              <a:t>11/15/2021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29EA6-D35C-4F21-A709-A77F709FCEF2}" type="slidenum">
              <a:rPr lang="en-US" smtClean="0"/>
              <a:t>‹#›</a:t>
            </a:fld>
            <a:endParaRPr lang="en-US"/>
          </a:p>
        </p:txBody>
      </p:sp>
    </p:spTree>
    <p:extLst>
      <p:ext uri="{BB962C8B-B14F-4D97-AF65-F5344CB8AC3E}">
        <p14:creationId xmlns:p14="http://schemas.microsoft.com/office/powerpoint/2010/main" val="3381681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E61EBE-939C-4B5A-9705-547427E3B031}" type="datetimeFigureOut">
              <a:rPr lang="en-US" smtClean="0"/>
              <a:t>11/15/2021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629EA6-D35C-4F21-A709-A77F709FCEF2}" type="slidenum">
              <a:rPr lang="en-US" smtClean="0"/>
              <a:t>‹#›</a:t>
            </a:fld>
            <a:endParaRPr lang="en-US"/>
          </a:p>
        </p:txBody>
      </p:sp>
    </p:spTree>
    <p:extLst>
      <p:ext uri="{BB962C8B-B14F-4D97-AF65-F5344CB8AC3E}">
        <p14:creationId xmlns:p14="http://schemas.microsoft.com/office/powerpoint/2010/main" val="2655591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E61EBE-939C-4B5A-9705-547427E3B031}" type="datetimeFigureOut">
              <a:rPr lang="en-US" smtClean="0"/>
              <a:t>11/15/2021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629EA6-D35C-4F21-A709-A77F709FCEF2}" type="slidenum">
              <a:rPr lang="en-US" smtClean="0"/>
              <a:t>‹#›</a:t>
            </a:fld>
            <a:endParaRPr lang="en-US"/>
          </a:p>
        </p:txBody>
      </p:sp>
    </p:spTree>
    <p:extLst>
      <p:ext uri="{BB962C8B-B14F-4D97-AF65-F5344CB8AC3E}">
        <p14:creationId xmlns:p14="http://schemas.microsoft.com/office/powerpoint/2010/main" val="263810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0E61EBE-939C-4B5A-9705-547427E3B031}" type="datetimeFigureOut">
              <a:rPr lang="en-US" smtClean="0"/>
              <a:t>11/15/2021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47629EA6-D35C-4F21-A709-A77F709FCEF2}" type="slidenum">
              <a:rPr lang="en-US" smtClean="0"/>
              <a:t>‹#›</a:t>
            </a:fld>
            <a:endParaRPr lang="en-US"/>
          </a:p>
        </p:txBody>
      </p:sp>
    </p:spTree>
    <p:extLst>
      <p:ext uri="{BB962C8B-B14F-4D97-AF65-F5344CB8AC3E}">
        <p14:creationId xmlns:p14="http://schemas.microsoft.com/office/powerpoint/2010/main" val="330971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0E61EBE-939C-4B5A-9705-547427E3B031}" type="datetimeFigureOut">
              <a:rPr lang="en-US" smtClean="0"/>
              <a:t>11/15/2021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47629EA6-D35C-4F21-A709-A77F709FCEF2}" type="slidenum">
              <a:rPr lang="en-US" smtClean="0"/>
              <a:t>‹#›</a:t>
            </a:fld>
            <a:endParaRPr lang="en-US"/>
          </a:p>
        </p:txBody>
      </p:sp>
    </p:spTree>
    <p:extLst>
      <p:ext uri="{BB962C8B-B14F-4D97-AF65-F5344CB8AC3E}">
        <p14:creationId xmlns:p14="http://schemas.microsoft.com/office/powerpoint/2010/main" val="1637378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50E61EBE-939C-4B5A-9705-547427E3B031}" type="datetimeFigureOut">
              <a:rPr lang="en-US" smtClean="0"/>
              <a:t>11/15/2021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47629EA6-D35C-4F21-A709-A77F709FCEF2}" type="slidenum">
              <a:rPr lang="en-US" smtClean="0"/>
              <a:t>‹#›</a:t>
            </a:fld>
            <a:endParaRPr lang="en-US"/>
          </a:p>
        </p:txBody>
      </p:sp>
    </p:spTree>
    <p:extLst>
      <p:ext uri="{BB962C8B-B14F-4D97-AF65-F5344CB8AC3E}">
        <p14:creationId xmlns:p14="http://schemas.microsoft.com/office/powerpoint/2010/main" val="3065783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E61EBE-939C-4B5A-9705-547427E3B031}" type="datetimeFigureOut">
              <a:rPr lang="en-US" smtClean="0"/>
              <a:t>11/15/2021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629EA6-D35C-4F21-A709-A77F709FCEF2}" type="slidenum">
              <a:rPr lang="en-US" smtClean="0"/>
              <a:t>‹#›</a:t>
            </a:fld>
            <a:endParaRPr lang="en-US"/>
          </a:p>
        </p:txBody>
      </p:sp>
    </p:spTree>
    <p:extLst>
      <p:ext uri="{BB962C8B-B14F-4D97-AF65-F5344CB8AC3E}">
        <p14:creationId xmlns:p14="http://schemas.microsoft.com/office/powerpoint/2010/main" val="3715465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061F789-CF14-4E88-A187-A8772B1189A0}" type="datetimeFigureOut">
              <a:rPr lang="en-US" smtClean="0">
                <a:solidFill>
                  <a:prstClr val="black">
                    <a:tint val="75000"/>
                  </a:prstClr>
                </a:solidFill>
              </a:rPr>
              <a:pPr/>
              <a:t>11/15/2021</a:t>
            </a:fld>
            <a:endParaRPr lang="en-US">
              <a:solidFill>
                <a:prstClr val="black">
                  <a:tint val="75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E98EA3B2-28DF-4F8E-ACA2-4715A5AA3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353992"/>
      </p:ext>
    </p:extLst>
  </p:cSld>
  <p:clrMap bg1="dk1" tx1="lt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6AAD272-1557-4E2B-AAAA-EF671A57EEBB}" type="datetimeFigureOut">
              <a:rPr lang="en-US">
                <a:solidFill>
                  <a:prstClr val="black">
                    <a:tint val="75000"/>
                  </a:prstClr>
                </a:solidFill>
              </a:rPr>
              <a:pPr>
                <a:defRPr/>
              </a:pPr>
              <a:t>11/15/2021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E74B8B7-AB84-4CA0-AE1B-899C4113BA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283434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mailto:wib@newhoperesources.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jpe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hyperlink" Target="https://www.biblegateway.com/passage/?search=Colossians+3&amp;version=NCV#fen-NCV-29403b" TargetMode="External"/><Relationship Id="rId2" Type="http://schemas.openxmlformats.org/officeDocument/2006/relationships/hyperlink" Target="https://www.biblegateway.com/passage/?search=Colossians+3&amp;version=NCV#fen-NCV-29401a"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mailto:wib@newhoperesources.co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 name="Picture 6" descr="Tea by the bed">
            <a:extLst>
              <a:ext uri="{FF2B5EF4-FFF2-40B4-BE49-F238E27FC236}">
                <a16:creationId xmlns:a16="http://schemas.microsoft.com/office/drawing/2014/main" id="{1CA36427-94E1-42A6-AD3F-0EE0E2584D06}"/>
              </a:ext>
            </a:extLst>
          </p:cNvPr>
          <p:cNvPicPr>
            <a:picLocks noChangeAspect="1"/>
          </p:cNvPicPr>
          <p:nvPr/>
        </p:nvPicPr>
        <p:blipFill rotWithShape="1">
          <a:blip r:embed="rId3" cstate="print">
            <a:duotone>
              <a:prstClr val="black"/>
              <a:schemeClr val="accent5">
                <a:tint val="45000"/>
                <a:satMod val="400000"/>
              </a:schemeClr>
            </a:duotone>
            <a:alphaModFix amt="25000"/>
            <a:extLst>
              <a:ext uri="{28A0092B-C50C-407E-A947-70E740481C1C}">
                <a14:useLocalDpi xmlns:a14="http://schemas.microsoft.com/office/drawing/2010/main" val="0"/>
              </a:ext>
            </a:extLst>
          </a:blip>
          <a:srcRect t="23391" r="9091"/>
          <a:stretch/>
        </p:blipFill>
        <p:spPr>
          <a:xfrm>
            <a:off x="20" y="10"/>
            <a:ext cx="12191980" cy="6857990"/>
          </a:xfrm>
          <a:prstGeom prst="rect">
            <a:avLst/>
          </a:prstGeom>
        </p:spPr>
      </p:pic>
      <p:sp>
        <p:nvSpPr>
          <p:cNvPr id="4" name="Title 3">
            <a:extLst>
              <a:ext uri="{FF2B5EF4-FFF2-40B4-BE49-F238E27FC236}">
                <a16:creationId xmlns:a16="http://schemas.microsoft.com/office/drawing/2014/main" id="{5064E352-DBD5-468C-A72A-DD179EB37141}"/>
              </a:ext>
            </a:extLst>
          </p:cNvPr>
          <p:cNvSpPr>
            <a:spLocks noGrp="1"/>
          </p:cNvSpPr>
          <p:nvPr>
            <p:ph type="ctrTitle"/>
          </p:nvPr>
        </p:nvSpPr>
        <p:spPr>
          <a:xfrm>
            <a:off x="1154955" y="1447800"/>
            <a:ext cx="8825658" cy="3329581"/>
          </a:xfrm>
        </p:spPr>
        <p:txBody>
          <a:bodyPr>
            <a:normAutofit/>
          </a:bodyPr>
          <a:lstStyle/>
          <a:p>
            <a:r>
              <a:rPr lang="en-US"/>
              <a:t>Welcome</a:t>
            </a:r>
          </a:p>
        </p:txBody>
      </p:sp>
      <p:sp>
        <p:nvSpPr>
          <p:cNvPr id="5" name="Subtitle 4">
            <a:extLst>
              <a:ext uri="{FF2B5EF4-FFF2-40B4-BE49-F238E27FC236}">
                <a16:creationId xmlns:a16="http://schemas.microsoft.com/office/drawing/2014/main" id="{9577B0E9-8C27-4E85-A439-876240593770}"/>
              </a:ext>
            </a:extLst>
          </p:cNvPr>
          <p:cNvSpPr>
            <a:spLocks noGrp="1"/>
          </p:cNvSpPr>
          <p:nvPr>
            <p:ph type="subTitle" idx="1"/>
          </p:nvPr>
        </p:nvSpPr>
        <p:spPr>
          <a:xfrm>
            <a:off x="1154955" y="4777380"/>
            <a:ext cx="8825658" cy="861420"/>
          </a:xfrm>
        </p:spPr>
        <p:txBody>
          <a:bodyPr>
            <a:normAutofit/>
          </a:bodyPr>
          <a:lstStyle/>
          <a:p>
            <a:pPr>
              <a:lnSpc>
                <a:spcPct val="90000"/>
              </a:lnSpc>
            </a:pPr>
            <a:r>
              <a:rPr lang="en-US" sz="1600"/>
              <a:t>Presented by: Wib Newton              </a:t>
            </a:r>
          </a:p>
          <a:p>
            <a:pPr>
              <a:lnSpc>
                <a:spcPct val="90000"/>
              </a:lnSpc>
            </a:pPr>
            <a:r>
              <a:rPr lang="en-US" sz="1600"/>
              <a:t> </a:t>
            </a:r>
            <a:r>
              <a:rPr lang="en-US" sz="1600">
                <a:hlinkClick r:id="rId4"/>
              </a:rPr>
              <a:t>wib@newhoperesources.com</a:t>
            </a:r>
            <a:r>
              <a:rPr lang="en-US" sz="1600"/>
              <a:t>  (806)350-5862  www.newhoperesources.com</a:t>
            </a:r>
          </a:p>
        </p:txBody>
      </p:sp>
      <p:sp>
        <p:nvSpPr>
          <p:cNvPr id="27" name="Rectangle 26">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7403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700"/>
                                        <p:tgtEl>
                                          <p:spTgt spid="5">
                                            <p:txEl>
                                              <p:pRg st="1" end="1"/>
                                            </p:txEl>
                                          </p:spTgt>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4"/>
                                        </p:tgtEl>
                                        <p:attrNameLst>
                                          <p:attrName>style.visibility</p:attrName>
                                        </p:attrNameLst>
                                      </p:cBhvr>
                                      <p:to>
                                        <p:strVal val="visible"/>
                                      </p:to>
                                    </p:set>
                                    <p:animEffect transition="in" filter="fade">
                                      <p:cBhvr>
                                        <p:cTn id="13"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3689684" y="192505"/>
            <a:ext cx="4106779" cy="1107996"/>
          </a:xfrm>
          <a:prstGeom prst="rect">
            <a:avLst/>
          </a:prstGeom>
          <a:noFill/>
        </p:spPr>
        <p:txBody>
          <a:bodyPr wrap="square" rtlCol="0">
            <a:spAutoFit/>
          </a:bodyPr>
          <a:lstStyle/>
          <a:p>
            <a:r>
              <a:rPr lang="en-US" sz="6600" dirty="0">
                <a:solidFill>
                  <a:prstClr val="black"/>
                </a:solidFill>
              </a:rPr>
              <a:t>Struggles</a:t>
            </a:r>
          </a:p>
        </p:txBody>
      </p:sp>
    </p:spTree>
    <p:extLst>
      <p:ext uri="{BB962C8B-B14F-4D97-AF65-F5344CB8AC3E}">
        <p14:creationId xmlns:p14="http://schemas.microsoft.com/office/powerpoint/2010/main" val="3712064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t>Love Stages</a:t>
            </a:r>
          </a:p>
        </p:txBody>
      </p:sp>
      <p:sp>
        <p:nvSpPr>
          <p:cNvPr id="15363" name="Line 3"/>
          <p:cNvSpPr>
            <a:spLocks noChangeShapeType="1"/>
          </p:cNvSpPr>
          <p:nvPr/>
        </p:nvSpPr>
        <p:spPr bwMode="auto">
          <a:xfrm>
            <a:off x="2514600" y="1447800"/>
            <a:ext cx="0" cy="3733800"/>
          </a:xfrm>
          <a:prstGeom prst="line">
            <a:avLst/>
          </a:prstGeom>
          <a:noFill/>
          <a:ln w="50800">
            <a:solidFill>
              <a:schemeClr val="tx1"/>
            </a:solidFill>
            <a:round/>
            <a:headEnd type="none" w="sm" len="sm"/>
            <a:tailEnd type="none" w="sm" len="sm"/>
          </a:ln>
        </p:spPr>
        <p:txBody>
          <a:bodyPr/>
          <a:lstStyle/>
          <a:p>
            <a:endParaRPr lang="en-US"/>
          </a:p>
        </p:txBody>
      </p:sp>
      <p:sp>
        <p:nvSpPr>
          <p:cNvPr id="15364" name="Rectangle 5"/>
          <p:cNvSpPr>
            <a:spLocks noChangeArrowheads="1"/>
          </p:cNvSpPr>
          <p:nvPr/>
        </p:nvSpPr>
        <p:spPr bwMode="auto">
          <a:xfrm rot="-5340000">
            <a:off x="1528942" y="3532939"/>
            <a:ext cx="1275990" cy="369974"/>
          </a:xfrm>
          <a:prstGeom prst="rect">
            <a:avLst/>
          </a:prstGeom>
          <a:noFill/>
          <a:ln w="9525">
            <a:noFill/>
            <a:miter lim="800000"/>
            <a:headEnd/>
            <a:tailEnd/>
          </a:ln>
        </p:spPr>
        <p:txBody>
          <a:bodyPr wrap="none" lIns="92075" tIns="46038" rIns="92075" bIns="46038">
            <a:spAutoFit/>
          </a:bodyPr>
          <a:lstStyle/>
          <a:p>
            <a:r>
              <a:rPr lang="en-US">
                <a:latin typeface="Times New Roman" pitchFamily="18" charset="0"/>
              </a:rPr>
              <a:t>Satisfaction</a:t>
            </a:r>
          </a:p>
        </p:txBody>
      </p:sp>
      <p:sp>
        <p:nvSpPr>
          <p:cNvPr id="15365" name="Line 6"/>
          <p:cNvSpPr>
            <a:spLocks noChangeShapeType="1"/>
          </p:cNvSpPr>
          <p:nvPr/>
        </p:nvSpPr>
        <p:spPr bwMode="auto">
          <a:xfrm flipV="1">
            <a:off x="2209800" y="1447800"/>
            <a:ext cx="0" cy="1143000"/>
          </a:xfrm>
          <a:prstGeom prst="line">
            <a:avLst/>
          </a:prstGeom>
          <a:noFill/>
          <a:ln w="12700">
            <a:solidFill>
              <a:schemeClr val="tx1"/>
            </a:solidFill>
            <a:round/>
            <a:headEnd type="none" w="sm" len="sm"/>
            <a:tailEnd type="stealth" w="med" len="lg"/>
          </a:ln>
        </p:spPr>
        <p:txBody>
          <a:bodyPr/>
          <a:lstStyle/>
          <a:p>
            <a:endParaRPr lang="en-US"/>
          </a:p>
        </p:txBody>
      </p:sp>
      <p:sp>
        <p:nvSpPr>
          <p:cNvPr id="15366" name="Rectangle 7"/>
          <p:cNvSpPr>
            <a:spLocks noChangeArrowheads="1"/>
          </p:cNvSpPr>
          <p:nvPr/>
        </p:nvSpPr>
        <p:spPr bwMode="auto">
          <a:xfrm>
            <a:off x="3870325" y="5241925"/>
            <a:ext cx="665118" cy="369974"/>
          </a:xfrm>
          <a:prstGeom prst="rect">
            <a:avLst/>
          </a:prstGeom>
          <a:noFill/>
          <a:ln w="9525">
            <a:noFill/>
            <a:miter lim="800000"/>
            <a:headEnd/>
            <a:tailEnd/>
          </a:ln>
        </p:spPr>
        <p:txBody>
          <a:bodyPr wrap="none" lIns="92075" tIns="46038" rIns="92075" bIns="46038">
            <a:spAutoFit/>
          </a:bodyPr>
          <a:lstStyle/>
          <a:p>
            <a:r>
              <a:rPr lang="en-US">
                <a:latin typeface="Times New Roman" pitchFamily="18" charset="0"/>
              </a:rPr>
              <a:t>Time</a:t>
            </a:r>
          </a:p>
        </p:txBody>
      </p:sp>
      <p:sp>
        <p:nvSpPr>
          <p:cNvPr id="15367" name="Line 8"/>
          <p:cNvSpPr>
            <a:spLocks noChangeShapeType="1"/>
          </p:cNvSpPr>
          <p:nvPr/>
        </p:nvSpPr>
        <p:spPr bwMode="auto">
          <a:xfrm>
            <a:off x="4800600" y="5486400"/>
            <a:ext cx="1905000" cy="0"/>
          </a:xfrm>
          <a:prstGeom prst="line">
            <a:avLst/>
          </a:prstGeom>
          <a:noFill/>
          <a:ln w="12700">
            <a:solidFill>
              <a:schemeClr val="tx1"/>
            </a:solidFill>
            <a:round/>
            <a:headEnd type="none" w="sm" len="sm"/>
            <a:tailEnd type="stealth" w="med" len="lg"/>
          </a:ln>
        </p:spPr>
        <p:txBody>
          <a:bodyPr/>
          <a:lstStyle/>
          <a:p>
            <a:endParaRPr lang="en-US"/>
          </a:p>
        </p:txBody>
      </p:sp>
      <p:sp>
        <p:nvSpPr>
          <p:cNvPr id="81924" name="Line 4"/>
          <p:cNvSpPr>
            <a:spLocks noChangeShapeType="1"/>
          </p:cNvSpPr>
          <p:nvPr/>
        </p:nvSpPr>
        <p:spPr bwMode="auto">
          <a:xfrm>
            <a:off x="2514600" y="5181600"/>
            <a:ext cx="4953000" cy="0"/>
          </a:xfrm>
          <a:prstGeom prst="line">
            <a:avLst/>
          </a:prstGeom>
          <a:ln>
            <a:headEnd type="none" w="sm" len="sm"/>
            <a:tailEnd type="none" w="sm" len="sm"/>
          </a:ln>
        </p:spPr>
        <p:style>
          <a:lnRef idx="3">
            <a:schemeClr val="accent1"/>
          </a:lnRef>
          <a:fillRef idx="0">
            <a:schemeClr val="accent1"/>
          </a:fillRef>
          <a:effectRef idx="2">
            <a:schemeClr val="accent1"/>
          </a:effectRef>
          <a:fontRef idx="minor">
            <a:schemeClr val="tx1"/>
          </a:fontRef>
        </p:style>
        <p:txBody>
          <a:bodyPr/>
          <a:lstStyle/>
          <a:p>
            <a:pPr>
              <a:defRPr/>
            </a:pPr>
            <a:endParaRPr lang="en-US"/>
          </a:p>
        </p:txBody>
      </p:sp>
      <p:sp>
        <p:nvSpPr>
          <p:cNvPr id="13" name="Freeform 12"/>
          <p:cNvSpPr/>
          <p:nvPr/>
        </p:nvSpPr>
        <p:spPr>
          <a:xfrm>
            <a:off x="2438400" y="2133600"/>
            <a:ext cx="6881812" cy="2286000"/>
          </a:xfrm>
          <a:custGeom>
            <a:avLst/>
            <a:gdLst>
              <a:gd name="connsiteX0" fmla="*/ 0 w 6882063"/>
              <a:gd name="connsiteY0" fmla="*/ 1205832 h 3753853"/>
              <a:gd name="connsiteX1" fmla="*/ 2775284 w 6882063"/>
              <a:gd name="connsiteY1" fmla="*/ 3644232 h 3753853"/>
              <a:gd name="connsiteX2" fmla="*/ 4652210 w 6882063"/>
              <a:gd name="connsiteY2" fmla="*/ 548105 h 3753853"/>
              <a:gd name="connsiteX3" fmla="*/ 6849979 w 6882063"/>
              <a:gd name="connsiteY3" fmla="*/ 355600 h 3753853"/>
              <a:gd name="connsiteX4" fmla="*/ 6849979 w 6882063"/>
              <a:gd name="connsiteY4" fmla="*/ 355600 h 3753853"/>
              <a:gd name="connsiteX5" fmla="*/ 6882063 w 6882063"/>
              <a:gd name="connsiteY5" fmla="*/ 355600 h 375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063" h="3753853">
                <a:moveTo>
                  <a:pt x="0" y="1205832"/>
                </a:moveTo>
                <a:cubicBezTo>
                  <a:pt x="999958" y="2479842"/>
                  <a:pt x="1999916" y="3753853"/>
                  <a:pt x="2775284" y="3644232"/>
                </a:cubicBezTo>
                <a:cubicBezTo>
                  <a:pt x="3550652" y="3534611"/>
                  <a:pt x="3973094" y="1096210"/>
                  <a:pt x="4652210" y="548105"/>
                </a:cubicBezTo>
                <a:cubicBezTo>
                  <a:pt x="5331326" y="0"/>
                  <a:pt x="6849979" y="355600"/>
                  <a:pt x="6849979" y="355600"/>
                </a:cubicBezTo>
                <a:lnTo>
                  <a:pt x="6849979" y="355600"/>
                </a:lnTo>
                <a:lnTo>
                  <a:pt x="6882063" y="355600"/>
                </a:lnTo>
              </a:path>
            </a:pathLst>
          </a:custGeom>
          <a:ln w="5715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Explosion 2 9"/>
          <p:cNvSpPr/>
          <p:nvPr/>
        </p:nvSpPr>
        <p:spPr>
          <a:xfrm>
            <a:off x="2895600" y="2895600"/>
            <a:ext cx="1143000" cy="8382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0"/>
          <p:cNvSpPr txBox="1">
            <a:spLocks noChangeArrowheads="1"/>
          </p:cNvSpPr>
          <p:nvPr/>
        </p:nvSpPr>
        <p:spPr bwMode="auto">
          <a:xfrm>
            <a:off x="2743200" y="3124200"/>
            <a:ext cx="1447800" cy="369888"/>
          </a:xfrm>
          <a:prstGeom prst="rect">
            <a:avLst/>
          </a:prstGeom>
          <a:noFill/>
          <a:ln w="9525">
            <a:noFill/>
            <a:miter lim="800000"/>
            <a:headEnd/>
            <a:tailEnd/>
          </a:ln>
        </p:spPr>
        <p:txBody>
          <a:bodyPr>
            <a:spAutoFit/>
          </a:bodyPr>
          <a:lstStyle/>
          <a:p>
            <a:r>
              <a:rPr lang="en-US" b="1"/>
              <a:t>Pregnancy</a:t>
            </a:r>
          </a:p>
        </p:txBody>
      </p:sp>
      <p:sp>
        <p:nvSpPr>
          <p:cNvPr id="12" name="Explosion 2 11"/>
          <p:cNvSpPr/>
          <p:nvPr/>
        </p:nvSpPr>
        <p:spPr>
          <a:xfrm>
            <a:off x="3657600" y="3886200"/>
            <a:ext cx="1295400" cy="8382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p:cNvSpPr txBox="1">
            <a:spLocks noChangeArrowheads="1"/>
          </p:cNvSpPr>
          <p:nvPr/>
        </p:nvSpPr>
        <p:spPr bwMode="auto">
          <a:xfrm>
            <a:off x="3657600" y="4114800"/>
            <a:ext cx="1219200" cy="369888"/>
          </a:xfrm>
          <a:prstGeom prst="rect">
            <a:avLst/>
          </a:prstGeom>
          <a:noFill/>
          <a:ln w="9525">
            <a:noFill/>
            <a:miter lim="800000"/>
            <a:headEnd/>
            <a:tailEnd/>
          </a:ln>
        </p:spPr>
        <p:txBody>
          <a:bodyPr>
            <a:spAutoFit/>
          </a:bodyPr>
          <a:lstStyle/>
          <a:p>
            <a:r>
              <a:rPr lang="en-US" b="1" dirty="0"/>
              <a:t>Job Loss</a:t>
            </a:r>
          </a:p>
        </p:txBody>
      </p:sp>
      <p:sp>
        <p:nvSpPr>
          <p:cNvPr id="15" name="Explosion 2 14"/>
          <p:cNvSpPr/>
          <p:nvPr/>
        </p:nvSpPr>
        <p:spPr>
          <a:xfrm>
            <a:off x="5486400" y="3124200"/>
            <a:ext cx="1524000" cy="6858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Box 15"/>
          <p:cNvSpPr txBox="1">
            <a:spLocks noChangeArrowheads="1"/>
          </p:cNvSpPr>
          <p:nvPr/>
        </p:nvSpPr>
        <p:spPr bwMode="auto">
          <a:xfrm>
            <a:off x="5715000" y="3276600"/>
            <a:ext cx="990600" cy="369888"/>
          </a:xfrm>
          <a:prstGeom prst="rect">
            <a:avLst/>
          </a:prstGeom>
          <a:noFill/>
          <a:ln w="9525">
            <a:noFill/>
            <a:miter lim="800000"/>
            <a:headEnd/>
            <a:tailEnd/>
          </a:ln>
        </p:spPr>
        <p:txBody>
          <a:bodyPr>
            <a:spAutoFit/>
          </a:bodyPr>
          <a:lstStyle/>
          <a:p>
            <a:r>
              <a:rPr lang="en-US" b="1" dirty="0"/>
              <a:t>Injury</a:t>
            </a:r>
          </a:p>
        </p:txBody>
      </p:sp>
      <p:sp>
        <p:nvSpPr>
          <p:cNvPr id="17" name="Explosion 2 16"/>
          <p:cNvSpPr/>
          <p:nvPr/>
        </p:nvSpPr>
        <p:spPr>
          <a:xfrm>
            <a:off x="6629400" y="2057400"/>
            <a:ext cx="1371600" cy="6858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Box 17"/>
          <p:cNvSpPr txBox="1">
            <a:spLocks noChangeArrowheads="1"/>
          </p:cNvSpPr>
          <p:nvPr/>
        </p:nvSpPr>
        <p:spPr bwMode="auto">
          <a:xfrm>
            <a:off x="6705600" y="2209800"/>
            <a:ext cx="1676400" cy="369888"/>
          </a:xfrm>
          <a:prstGeom prst="rect">
            <a:avLst/>
          </a:prstGeom>
          <a:noFill/>
          <a:ln w="9525">
            <a:noFill/>
            <a:miter lim="800000"/>
            <a:headEnd/>
            <a:tailEnd/>
          </a:ln>
        </p:spPr>
        <p:txBody>
          <a:bodyPr>
            <a:spAutoFit/>
          </a:bodyPr>
          <a:lstStyle/>
          <a:p>
            <a:r>
              <a:rPr lang="en-US" b="1" dirty="0"/>
              <a:t>Finances</a:t>
            </a:r>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1"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1" nodeType="clickEffect">
                                  <p:stCondLst>
                                    <p:cond delay="0"/>
                                  </p:stCondLst>
                                  <p:childTnLst>
                                    <p:animEffect transition="out" filter="fade">
                                      <p:cBhvr>
                                        <p:cTn id="31" dur="500" tmFilter="0, 0; .2, .5; .8, .5; 1, 0"/>
                                        <p:tgtEl>
                                          <p:spTgt spid="12"/>
                                        </p:tgtEl>
                                      </p:cBhvr>
                                    </p:animEffect>
                                    <p:animScale>
                                      <p:cBhvr>
                                        <p:cTn id="32" dur="250" autoRev="1" fill="hold"/>
                                        <p:tgtEl>
                                          <p:spTgt spid="12"/>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grpId="1" nodeType="clickEffect">
                                  <p:stCondLst>
                                    <p:cond delay="0"/>
                                  </p:stCondLst>
                                  <p:childTnLst>
                                    <p:animEffect transition="out" filter="fade">
                                      <p:cBhvr>
                                        <p:cTn id="46" dur="500" tmFilter="0, 0; .2, .5; .8, .5; 1, 0"/>
                                        <p:tgtEl>
                                          <p:spTgt spid="15"/>
                                        </p:tgtEl>
                                      </p:cBhvr>
                                    </p:animEffect>
                                    <p:animScale>
                                      <p:cBhvr>
                                        <p:cTn id="47" dur="250" autoRev="1" fill="hold"/>
                                        <p:tgtEl>
                                          <p:spTgt spid="15"/>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500" fill="hold"/>
                                        <p:tgtEl>
                                          <p:spTgt spid="17"/>
                                        </p:tgtEl>
                                        <p:attrNameLst>
                                          <p:attrName>ppt_x</p:attrName>
                                        </p:attrNameLst>
                                      </p:cBhvr>
                                      <p:tavLst>
                                        <p:tav tm="0">
                                          <p:val>
                                            <p:strVal val="#ppt_x"/>
                                          </p:val>
                                        </p:tav>
                                        <p:tav tm="100000">
                                          <p:val>
                                            <p:strVal val="#ppt_x"/>
                                          </p:val>
                                        </p:tav>
                                      </p:tavLst>
                                    </p:anim>
                                    <p:anim calcmode="lin" valueType="num">
                                      <p:cBhvr additive="base">
                                        <p:cTn id="5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6" presetClass="emph" presetSubtype="0" fill="hold" grpId="1" nodeType="clickEffect">
                                  <p:stCondLst>
                                    <p:cond delay="0"/>
                                  </p:stCondLst>
                                  <p:childTnLst>
                                    <p:animEffect transition="out" filter="fade">
                                      <p:cBhvr>
                                        <p:cTn id="61" dur="500" tmFilter="0, 0; .2, .5; .8, .5; 1, 0"/>
                                        <p:tgtEl>
                                          <p:spTgt spid="17"/>
                                        </p:tgtEl>
                                      </p:cBhvr>
                                    </p:animEffect>
                                    <p:animScale>
                                      <p:cBhvr>
                                        <p:cTn id="62"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2" grpId="0" animBg="1"/>
      <p:bldP spid="12" grpId="1" animBg="1"/>
      <p:bldP spid="14" grpId="0"/>
      <p:bldP spid="15" grpId="0" animBg="1"/>
      <p:bldP spid="15" grpId="1" animBg="1"/>
      <p:bldP spid="16" grpId="0"/>
      <p:bldP spid="17" grpId="0" animBg="1"/>
      <p:bldP spid="17" grpId="1"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t>The Anatomy of Love</a:t>
            </a:r>
          </a:p>
        </p:txBody>
      </p:sp>
      <p:sp>
        <p:nvSpPr>
          <p:cNvPr id="6147" name="AutoShape 3"/>
          <p:cNvSpPr>
            <a:spLocks noChangeArrowheads="1"/>
          </p:cNvSpPr>
          <p:nvPr/>
        </p:nvSpPr>
        <p:spPr bwMode="auto">
          <a:xfrm>
            <a:off x="3740150" y="1682750"/>
            <a:ext cx="4483100" cy="4025900"/>
          </a:xfrm>
          <a:prstGeom prst="triangle">
            <a:avLst>
              <a:gd name="adj" fmla="val 49995"/>
            </a:avLst>
          </a:prstGeom>
          <a:solidFill>
            <a:schemeClr val="accent1"/>
          </a:solidFill>
          <a:ln w="12700">
            <a:solidFill>
              <a:schemeClr val="tx1"/>
            </a:solidFill>
            <a:miter lim="800000"/>
            <a:headEnd/>
            <a:tailEnd/>
          </a:ln>
        </p:spPr>
        <p:txBody>
          <a:bodyPr wrap="none" anchor="ctr"/>
          <a:lstStyle/>
          <a:p>
            <a:endParaRPr lang="en-US">
              <a:latin typeface="Calibri" pitchFamily="34" charset="0"/>
            </a:endParaRPr>
          </a:p>
        </p:txBody>
      </p:sp>
      <p:sp>
        <p:nvSpPr>
          <p:cNvPr id="6148" name="TextBox 3"/>
          <p:cNvSpPr txBox="1">
            <a:spLocks noChangeArrowheads="1"/>
          </p:cNvSpPr>
          <p:nvPr/>
        </p:nvSpPr>
        <p:spPr bwMode="auto">
          <a:xfrm rot="-3594970">
            <a:off x="3538538" y="2811463"/>
            <a:ext cx="2438400" cy="584200"/>
          </a:xfrm>
          <a:prstGeom prst="rect">
            <a:avLst/>
          </a:prstGeom>
          <a:noFill/>
          <a:ln w="9525">
            <a:noFill/>
            <a:miter lim="800000"/>
            <a:headEnd/>
            <a:tailEnd/>
          </a:ln>
        </p:spPr>
        <p:txBody>
          <a:bodyPr>
            <a:spAutoFit/>
          </a:bodyPr>
          <a:lstStyle/>
          <a:p>
            <a:pPr algn="ctr"/>
            <a:r>
              <a:rPr lang="en-US" sz="3200">
                <a:latin typeface="Calibri" pitchFamily="34" charset="0"/>
              </a:rPr>
              <a:t>Passion</a:t>
            </a:r>
          </a:p>
        </p:txBody>
      </p:sp>
      <p:sp>
        <p:nvSpPr>
          <p:cNvPr id="6149" name="TextBox 4"/>
          <p:cNvSpPr txBox="1">
            <a:spLocks noChangeArrowheads="1"/>
          </p:cNvSpPr>
          <p:nvPr/>
        </p:nvSpPr>
        <p:spPr bwMode="auto">
          <a:xfrm rot="3716410">
            <a:off x="6215063" y="3035300"/>
            <a:ext cx="2438400" cy="584200"/>
          </a:xfrm>
          <a:prstGeom prst="rect">
            <a:avLst/>
          </a:prstGeom>
          <a:noFill/>
          <a:ln w="9525">
            <a:noFill/>
            <a:miter lim="800000"/>
            <a:headEnd/>
            <a:tailEnd/>
          </a:ln>
        </p:spPr>
        <p:txBody>
          <a:bodyPr>
            <a:spAutoFit/>
          </a:bodyPr>
          <a:lstStyle/>
          <a:p>
            <a:pPr algn="ctr"/>
            <a:r>
              <a:rPr lang="en-US" sz="3200">
                <a:latin typeface="Calibri" pitchFamily="34" charset="0"/>
              </a:rPr>
              <a:t>Friendship</a:t>
            </a:r>
          </a:p>
        </p:txBody>
      </p:sp>
      <p:sp>
        <p:nvSpPr>
          <p:cNvPr id="6150" name="TextBox 5"/>
          <p:cNvSpPr txBox="1">
            <a:spLocks noChangeArrowheads="1"/>
          </p:cNvSpPr>
          <p:nvPr/>
        </p:nvSpPr>
        <p:spPr bwMode="auto">
          <a:xfrm>
            <a:off x="4724400" y="5791200"/>
            <a:ext cx="2819400" cy="584200"/>
          </a:xfrm>
          <a:prstGeom prst="rect">
            <a:avLst/>
          </a:prstGeom>
          <a:noFill/>
          <a:ln w="9525">
            <a:noFill/>
            <a:miter lim="800000"/>
            <a:headEnd/>
            <a:tailEnd/>
          </a:ln>
        </p:spPr>
        <p:txBody>
          <a:bodyPr>
            <a:spAutoFit/>
          </a:bodyPr>
          <a:lstStyle/>
          <a:p>
            <a:pPr algn="ctr"/>
            <a:r>
              <a:rPr lang="en-US" sz="3200">
                <a:latin typeface="Calibri" pitchFamily="34" charset="0"/>
              </a:rPr>
              <a:t>Commitment</a:t>
            </a:r>
          </a:p>
        </p:txBody>
      </p:sp>
    </p:spTree>
  </p:cSld>
  <p:clrMapOvr>
    <a:masterClrMapping/>
  </p:clrMapOvr>
  <p:transition spd="slow">
    <p:strips dir="l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t>Passion:  “Motivational” Side</a:t>
            </a:r>
          </a:p>
        </p:txBody>
      </p:sp>
      <p:sp>
        <p:nvSpPr>
          <p:cNvPr id="7171" name="Rectangle 3"/>
          <p:cNvSpPr>
            <a:spLocks noChangeArrowheads="1"/>
          </p:cNvSpPr>
          <p:nvPr/>
        </p:nvSpPr>
        <p:spPr bwMode="auto">
          <a:xfrm rot="-3303750">
            <a:off x="4263232" y="2685257"/>
            <a:ext cx="1244600" cy="515937"/>
          </a:xfrm>
          <a:prstGeom prst="rect">
            <a:avLst/>
          </a:prstGeom>
          <a:solidFill>
            <a:srgbClr val="FF0000"/>
          </a:solidFill>
          <a:ln w="12700">
            <a:solidFill>
              <a:schemeClr val="accent2"/>
            </a:solidFill>
            <a:miter lim="800000"/>
            <a:headEnd/>
            <a:tailEnd/>
          </a:ln>
        </p:spPr>
        <p:txBody>
          <a:bodyPr wrap="none" lIns="92075" tIns="46038" rIns="92075" bIns="46038">
            <a:spAutoFit/>
          </a:bodyPr>
          <a:lstStyle/>
          <a:p>
            <a:r>
              <a:rPr lang="en-US" sz="2700">
                <a:solidFill>
                  <a:schemeClr val="bg1"/>
                </a:solidFill>
                <a:latin typeface="Times New Roman" pitchFamily="18" charset="0"/>
              </a:rPr>
              <a:t>Passion</a:t>
            </a:r>
          </a:p>
        </p:txBody>
      </p:sp>
      <p:sp>
        <p:nvSpPr>
          <p:cNvPr id="7172" name="Freeform 4"/>
          <p:cNvSpPr>
            <a:spLocks/>
          </p:cNvSpPr>
          <p:nvPr/>
        </p:nvSpPr>
        <p:spPr bwMode="auto">
          <a:xfrm>
            <a:off x="3335338" y="1600200"/>
            <a:ext cx="5441950" cy="3983038"/>
          </a:xfrm>
          <a:custGeom>
            <a:avLst/>
            <a:gdLst>
              <a:gd name="T0" fmla="*/ 2147483647 w 3428"/>
              <a:gd name="T1" fmla="*/ 2147483647 h 2509"/>
              <a:gd name="T2" fmla="*/ 0 w 3428"/>
              <a:gd name="T3" fmla="*/ 2147483647 h 2509"/>
              <a:gd name="T4" fmla="*/ 2147483647 w 3428"/>
              <a:gd name="T5" fmla="*/ 0 h 2509"/>
              <a:gd name="T6" fmla="*/ 2147483647 w 3428"/>
              <a:gd name="T7" fmla="*/ 2147483647 h 2509"/>
              <a:gd name="T8" fmla="*/ 2147483647 w 3428"/>
              <a:gd name="T9" fmla="*/ 2147483647 h 2509"/>
              <a:gd name="T10" fmla="*/ 2147483647 w 3428"/>
              <a:gd name="T11" fmla="*/ 2147483647 h 2509"/>
              <a:gd name="T12" fmla="*/ 2147483647 w 3428"/>
              <a:gd name="T13" fmla="*/ 2147483647 h 2509"/>
              <a:gd name="T14" fmla="*/ 2147483647 w 3428"/>
              <a:gd name="T15" fmla="*/ 2147483647 h 2509"/>
              <a:gd name="T16" fmla="*/ 2147483647 w 3428"/>
              <a:gd name="T17" fmla="*/ 2147483647 h 25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28"/>
              <a:gd name="T28" fmla="*/ 0 h 2509"/>
              <a:gd name="T29" fmla="*/ 3428 w 3428"/>
              <a:gd name="T30" fmla="*/ 2509 h 25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28" h="2509">
                <a:moveTo>
                  <a:pt x="3427" y="2508"/>
                </a:moveTo>
                <a:lnTo>
                  <a:pt x="0" y="2508"/>
                </a:lnTo>
                <a:lnTo>
                  <a:pt x="1712" y="0"/>
                </a:lnTo>
                <a:lnTo>
                  <a:pt x="3427" y="2508"/>
                </a:lnTo>
                <a:lnTo>
                  <a:pt x="26" y="2493"/>
                </a:lnTo>
                <a:lnTo>
                  <a:pt x="3398" y="2493"/>
                </a:lnTo>
                <a:lnTo>
                  <a:pt x="1712" y="26"/>
                </a:lnTo>
                <a:lnTo>
                  <a:pt x="26" y="2493"/>
                </a:lnTo>
                <a:lnTo>
                  <a:pt x="3427" y="2508"/>
                </a:lnTo>
              </a:path>
            </a:pathLst>
          </a:custGeom>
          <a:solidFill>
            <a:srgbClr val="000000"/>
          </a:solidFill>
          <a:ln w="12700" cap="rnd">
            <a:solidFill>
              <a:schemeClr val="tx2"/>
            </a:solidFill>
            <a:round/>
            <a:headEnd/>
            <a:tailEnd/>
          </a:ln>
        </p:spPr>
        <p:txBody>
          <a:bodyPr/>
          <a:lstStyle/>
          <a:p>
            <a:endParaRPr lang="en-US">
              <a:latin typeface="Calibri" pitchFamily="34" charset="0"/>
            </a:endParaRPr>
          </a:p>
        </p:txBody>
      </p:sp>
      <p:sp>
        <p:nvSpPr>
          <p:cNvPr id="7173" name="Rectangle 5"/>
          <p:cNvSpPr>
            <a:spLocks noChangeArrowheads="1"/>
          </p:cNvSpPr>
          <p:nvPr/>
        </p:nvSpPr>
        <p:spPr bwMode="auto">
          <a:xfrm>
            <a:off x="6918326" y="1508125"/>
            <a:ext cx="2816225" cy="2032000"/>
          </a:xfrm>
          <a:prstGeom prst="rect">
            <a:avLst/>
          </a:prstGeom>
          <a:solidFill>
            <a:srgbClr val="FF0000"/>
          </a:solidFill>
          <a:ln w="9525">
            <a:noFill/>
            <a:miter lim="800000"/>
            <a:headEnd/>
            <a:tailEnd/>
          </a:ln>
        </p:spPr>
        <p:txBody>
          <a:bodyPr wrap="none" lIns="92075" tIns="46038" rIns="92075" bIns="46038">
            <a:spAutoFit/>
          </a:bodyPr>
          <a:lstStyle/>
          <a:p>
            <a:pPr>
              <a:buFontTx/>
              <a:buChar char="•"/>
            </a:pPr>
            <a:r>
              <a:rPr lang="en-US" b="1">
                <a:solidFill>
                  <a:schemeClr val="bg1"/>
                </a:solidFill>
                <a:latin typeface="Times New Roman" pitchFamily="18" charset="0"/>
              </a:rPr>
              <a:t>sensual</a:t>
            </a:r>
          </a:p>
          <a:p>
            <a:pPr>
              <a:buFontTx/>
              <a:buChar char="•"/>
            </a:pPr>
            <a:r>
              <a:rPr lang="en-US" b="1">
                <a:solidFill>
                  <a:schemeClr val="bg1"/>
                </a:solidFill>
                <a:latin typeface="Times New Roman" pitchFamily="18" charset="0"/>
              </a:rPr>
              <a:t>sexual</a:t>
            </a:r>
          </a:p>
          <a:p>
            <a:pPr>
              <a:buFontTx/>
              <a:buChar char="•"/>
            </a:pPr>
            <a:r>
              <a:rPr lang="en-US" b="1">
                <a:solidFill>
                  <a:schemeClr val="bg1"/>
                </a:solidFill>
                <a:latin typeface="Times New Roman" pitchFamily="18" charset="0"/>
              </a:rPr>
              <a:t>intense desire for physical</a:t>
            </a:r>
          </a:p>
          <a:p>
            <a:pPr>
              <a:buFontTx/>
              <a:buChar char="•"/>
            </a:pPr>
            <a:r>
              <a:rPr lang="en-US" b="1">
                <a:solidFill>
                  <a:schemeClr val="bg1"/>
                </a:solidFill>
                <a:latin typeface="Times New Roman" pitchFamily="18" charset="0"/>
              </a:rPr>
              <a:t>possessive</a:t>
            </a:r>
          </a:p>
          <a:p>
            <a:pPr>
              <a:buFontTx/>
              <a:buChar char="•"/>
            </a:pPr>
            <a:r>
              <a:rPr lang="en-US" b="1">
                <a:solidFill>
                  <a:schemeClr val="bg1"/>
                </a:solidFill>
                <a:latin typeface="Times New Roman" pitchFamily="18" charset="0"/>
              </a:rPr>
              <a:t>boarders on obsession</a:t>
            </a:r>
          </a:p>
          <a:p>
            <a:pPr>
              <a:buFontTx/>
              <a:buChar char="•"/>
            </a:pPr>
            <a:r>
              <a:rPr lang="en-US" b="1">
                <a:solidFill>
                  <a:schemeClr val="bg1"/>
                </a:solidFill>
                <a:latin typeface="Times New Roman" pitchFamily="18" charset="0"/>
              </a:rPr>
              <a:t>leads to extreme levels of </a:t>
            </a:r>
          </a:p>
          <a:p>
            <a:r>
              <a:rPr lang="en-US" b="1">
                <a:solidFill>
                  <a:schemeClr val="bg1"/>
                </a:solidFill>
                <a:latin typeface="Times New Roman" pitchFamily="18" charset="0"/>
              </a:rPr>
              <a:t>    preoccupation</a:t>
            </a:r>
          </a:p>
        </p:txBody>
      </p:sp>
    </p:spTree>
  </p:cSld>
  <p:clrMapOvr>
    <a:masterClrMapping/>
  </p:clrMapOvr>
  <p:transition spd="slow">
    <p:strips dir="l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2362200" y="381000"/>
            <a:ext cx="7772400" cy="1143000"/>
          </a:xfrm>
          <a:prstGeom prst="rect">
            <a:avLst/>
          </a:prstGeom>
          <a:noFill/>
          <a:ln w="9525">
            <a:noFill/>
            <a:miter lim="800000"/>
            <a:headEnd/>
            <a:tailEnd/>
          </a:ln>
        </p:spPr>
        <p:txBody>
          <a:bodyPr lIns="92075" tIns="46038" rIns="92075" bIns="46038" anchor="ctr"/>
          <a:lstStyle/>
          <a:p>
            <a:pPr algn="ctr"/>
            <a:r>
              <a:rPr lang="en-US" sz="4400">
                <a:solidFill>
                  <a:schemeClr val="tx2"/>
                </a:solidFill>
                <a:latin typeface="Times New Roman" pitchFamily="18" charset="0"/>
              </a:rPr>
              <a:t>Intimacy:  “Emotional” Side</a:t>
            </a:r>
          </a:p>
        </p:txBody>
      </p:sp>
      <p:sp>
        <p:nvSpPr>
          <p:cNvPr id="8195" name="Rectangle 3"/>
          <p:cNvSpPr>
            <a:spLocks noChangeArrowheads="1"/>
          </p:cNvSpPr>
          <p:nvPr/>
        </p:nvSpPr>
        <p:spPr bwMode="auto">
          <a:xfrm>
            <a:off x="5273675" y="4037014"/>
            <a:ext cx="218008" cy="246863"/>
          </a:xfrm>
          <a:prstGeom prst="rect">
            <a:avLst/>
          </a:prstGeom>
          <a:noFill/>
          <a:ln w="9525">
            <a:noFill/>
            <a:miter lim="800000"/>
            <a:headEnd/>
            <a:tailEnd/>
          </a:ln>
        </p:spPr>
        <p:txBody>
          <a:bodyPr wrap="none" lIns="92075" tIns="46038" rIns="92075" bIns="46038">
            <a:spAutoFit/>
          </a:bodyPr>
          <a:lstStyle/>
          <a:p>
            <a:r>
              <a:rPr lang="en-US" sz="1000">
                <a:solidFill>
                  <a:srgbClr val="000000"/>
                </a:solidFill>
                <a:latin typeface="Symbol" pitchFamily="18" charset="2"/>
              </a:rPr>
              <a:t> </a:t>
            </a:r>
          </a:p>
        </p:txBody>
      </p:sp>
      <p:sp>
        <p:nvSpPr>
          <p:cNvPr id="8196" name="Rectangle 4"/>
          <p:cNvSpPr>
            <a:spLocks noChangeArrowheads="1"/>
          </p:cNvSpPr>
          <p:nvPr/>
        </p:nvSpPr>
        <p:spPr bwMode="auto">
          <a:xfrm rot="3296250">
            <a:off x="6663532" y="3132932"/>
            <a:ext cx="1416050" cy="515937"/>
          </a:xfrm>
          <a:prstGeom prst="rect">
            <a:avLst/>
          </a:prstGeom>
          <a:solidFill>
            <a:srgbClr val="00B050"/>
          </a:solidFill>
          <a:ln w="12700">
            <a:solidFill>
              <a:schemeClr val="accent2"/>
            </a:solidFill>
            <a:miter lim="800000"/>
            <a:headEnd/>
            <a:tailEnd/>
          </a:ln>
        </p:spPr>
        <p:txBody>
          <a:bodyPr wrap="none" lIns="92075" tIns="46038" rIns="92075" bIns="46038">
            <a:spAutoFit/>
          </a:bodyPr>
          <a:lstStyle/>
          <a:p>
            <a:r>
              <a:rPr lang="en-US" sz="2700">
                <a:solidFill>
                  <a:srgbClr val="000000"/>
                </a:solidFill>
                <a:latin typeface="Times New Roman" pitchFamily="18" charset="0"/>
              </a:rPr>
              <a:t>Intimacy</a:t>
            </a:r>
          </a:p>
        </p:txBody>
      </p:sp>
      <p:sp>
        <p:nvSpPr>
          <p:cNvPr id="8197" name="Freeform 5"/>
          <p:cNvSpPr>
            <a:spLocks/>
          </p:cNvSpPr>
          <p:nvPr/>
        </p:nvSpPr>
        <p:spPr bwMode="auto">
          <a:xfrm>
            <a:off x="3052763" y="1752600"/>
            <a:ext cx="5441950" cy="3983038"/>
          </a:xfrm>
          <a:custGeom>
            <a:avLst/>
            <a:gdLst>
              <a:gd name="T0" fmla="*/ 2147483647 w 3428"/>
              <a:gd name="T1" fmla="*/ 2147483647 h 2509"/>
              <a:gd name="T2" fmla="*/ 0 w 3428"/>
              <a:gd name="T3" fmla="*/ 2147483647 h 2509"/>
              <a:gd name="T4" fmla="*/ 2147483647 w 3428"/>
              <a:gd name="T5" fmla="*/ 0 h 2509"/>
              <a:gd name="T6" fmla="*/ 2147483647 w 3428"/>
              <a:gd name="T7" fmla="*/ 2147483647 h 2509"/>
              <a:gd name="T8" fmla="*/ 2147483647 w 3428"/>
              <a:gd name="T9" fmla="*/ 2147483647 h 2509"/>
              <a:gd name="T10" fmla="*/ 2147483647 w 3428"/>
              <a:gd name="T11" fmla="*/ 2147483647 h 2509"/>
              <a:gd name="T12" fmla="*/ 2147483647 w 3428"/>
              <a:gd name="T13" fmla="*/ 2147483647 h 2509"/>
              <a:gd name="T14" fmla="*/ 2147483647 w 3428"/>
              <a:gd name="T15" fmla="*/ 2147483647 h 2509"/>
              <a:gd name="T16" fmla="*/ 2147483647 w 3428"/>
              <a:gd name="T17" fmla="*/ 2147483647 h 25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28"/>
              <a:gd name="T28" fmla="*/ 0 h 2509"/>
              <a:gd name="T29" fmla="*/ 3428 w 3428"/>
              <a:gd name="T30" fmla="*/ 2509 h 25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28" h="2509">
                <a:moveTo>
                  <a:pt x="3427" y="2508"/>
                </a:moveTo>
                <a:lnTo>
                  <a:pt x="0" y="2508"/>
                </a:lnTo>
                <a:lnTo>
                  <a:pt x="1712" y="0"/>
                </a:lnTo>
                <a:lnTo>
                  <a:pt x="3427" y="2508"/>
                </a:lnTo>
                <a:lnTo>
                  <a:pt x="26" y="2493"/>
                </a:lnTo>
                <a:lnTo>
                  <a:pt x="3398" y="2493"/>
                </a:lnTo>
                <a:lnTo>
                  <a:pt x="1712" y="26"/>
                </a:lnTo>
                <a:lnTo>
                  <a:pt x="26" y="2493"/>
                </a:lnTo>
                <a:lnTo>
                  <a:pt x="3427" y="2508"/>
                </a:lnTo>
              </a:path>
            </a:pathLst>
          </a:custGeom>
          <a:solidFill>
            <a:schemeClr val="folHlink"/>
          </a:solidFill>
          <a:ln w="12700" cap="rnd">
            <a:solidFill>
              <a:schemeClr val="tx2"/>
            </a:solidFill>
            <a:round/>
            <a:headEnd/>
            <a:tailEnd/>
          </a:ln>
        </p:spPr>
        <p:txBody>
          <a:bodyPr/>
          <a:lstStyle/>
          <a:p>
            <a:endParaRPr lang="en-US">
              <a:latin typeface="Calibri" pitchFamily="34" charset="0"/>
            </a:endParaRPr>
          </a:p>
        </p:txBody>
      </p:sp>
      <p:sp>
        <p:nvSpPr>
          <p:cNvPr id="8198" name="Rectangle 6"/>
          <p:cNvSpPr>
            <a:spLocks noChangeArrowheads="1"/>
          </p:cNvSpPr>
          <p:nvPr/>
        </p:nvSpPr>
        <p:spPr bwMode="auto">
          <a:xfrm>
            <a:off x="1812925" y="1508125"/>
            <a:ext cx="2343150" cy="2032000"/>
          </a:xfrm>
          <a:prstGeom prst="rect">
            <a:avLst/>
          </a:prstGeom>
          <a:solidFill>
            <a:srgbClr val="00B050"/>
          </a:solidFill>
          <a:ln w="9525">
            <a:noFill/>
            <a:miter lim="800000"/>
            <a:headEnd/>
            <a:tailEnd/>
          </a:ln>
        </p:spPr>
        <p:txBody>
          <a:bodyPr wrap="none" lIns="92075" tIns="46038" rIns="92075" bIns="46038">
            <a:spAutoFit/>
          </a:bodyPr>
          <a:lstStyle/>
          <a:p>
            <a:pPr>
              <a:buFontTx/>
              <a:buChar char="•"/>
            </a:pPr>
            <a:r>
              <a:rPr lang="en-US" b="1">
                <a:solidFill>
                  <a:schemeClr val="bg2"/>
                </a:solidFill>
                <a:latin typeface="Times New Roman" pitchFamily="18" charset="0"/>
              </a:rPr>
              <a:t>takes emotional risks</a:t>
            </a:r>
          </a:p>
          <a:p>
            <a:pPr>
              <a:buFontTx/>
              <a:buChar char="•"/>
            </a:pPr>
            <a:r>
              <a:rPr lang="en-US" b="1">
                <a:solidFill>
                  <a:schemeClr val="bg2"/>
                </a:solidFill>
                <a:latin typeface="Times New Roman" pitchFamily="18" charset="0"/>
              </a:rPr>
              <a:t>holds nothing back</a:t>
            </a:r>
          </a:p>
          <a:p>
            <a:pPr>
              <a:buFontTx/>
              <a:buChar char="•"/>
            </a:pPr>
            <a:r>
              <a:rPr lang="en-US" b="1">
                <a:solidFill>
                  <a:schemeClr val="bg2"/>
                </a:solidFill>
                <a:latin typeface="Times New Roman" pitchFamily="18" charset="0"/>
              </a:rPr>
              <a:t>total trust</a:t>
            </a:r>
          </a:p>
          <a:p>
            <a:pPr>
              <a:buFontTx/>
              <a:buChar char="•"/>
            </a:pPr>
            <a:r>
              <a:rPr lang="en-US" b="1">
                <a:solidFill>
                  <a:schemeClr val="bg2"/>
                </a:solidFill>
                <a:latin typeface="Times New Roman" pitchFamily="18" charset="0"/>
              </a:rPr>
              <a:t>honesty</a:t>
            </a:r>
          </a:p>
          <a:p>
            <a:pPr>
              <a:buFontTx/>
              <a:buChar char="•"/>
            </a:pPr>
            <a:r>
              <a:rPr lang="en-US" b="1">
                <a:solidFill>
                  <a:schemeClr val="bg2"/>
                </a:solidFill>
                <a:latin typeface="Times New Roman" pitchFamily="18" charset="0"/>
              </a:rPr>
              <a:t>sharing</a:t>
            </a:r>
          </a:p>
          <a:p>
            <a:pPr>
              <a:buFontTx/>
              <a:buChar char="•"/>
            </a:pPr>
            <a:r>
              <a:rPr lang="en-US" b="1">
                <a:solidFill>
                  <a:schemeClr val="bg2"/>
                </a:solidFill>
                <a:latin typeface="Times New Roman" pitchFamily="18" charset="0"/>
              </a:rPr>
              <a:t>communication</a:t>
            </a:r>
          </a:p>
          <a:p>
            <a:pPr>
              <a:buFontTx/>
              <a:buChar char="•"/>
            </a:pPr>
            <a:r>
              <a:rPr lang="en-US" b="1">
                <a:solidFill>
                  <a:schemeClr val="bg2"/>
                </a:solidFill>
                <a:latin typeface="Times New Roman" pitchFamily="18" charset="0"/>
              </a:rPr>
              <a:t>support</a:t>
            </a:r>
          </a:p>
        </p:txBody>
      </p:sp>
    </p:spTree>
  </p:cSld>
  <p:clrMapOvr>
    <a:masterClrMapping/>
  </p:clrMapOvr>
  <p:transition spd="slow">
    <p:strips dir="l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t>Commitment: “Cognitive” Side</a:t>
            </a:r>
          </a:p>
        </p:txBody>
      </p:sp>
      <p:sp>
        <p:nvSpPr>
          <p:cNvPr id="73731" name="Rectangle 3"/>
          <p:cNvSpPr>
            <a:spLocks noChangeArrowheads="1"/>
          </p:cNvSpPr>
          <p:nvPr/>
        </p:nvSpPr>
        <p:spPr bwMode="auto">
          <a:xfrm rot="21596250">
            <a:off x="4911725" y="5113339"/>
            <a:ext cx="2006600" cy="515937"/>
          </a:xfrm>
          <a:prstGeom prst="rect">
            <a:avLst/>
          </a:prstGeom>
          <a:solidFill>
            <a:schemeClr val="tx2">
              <a:lumMod val="60000"/>
              <a:lumOff val="40000"/>
            </a:schemeClr>
          </a:solidFill>
          <a:ln w="12700">
            <a:solidFill>
              <a:schemeClr val="accent2"/>
            </a:solidFill>
            <a:miter lim="800000"/>
            <a:headEnd/>
            <a:tailEnd/>
          </a:ln>
          <a:effectLst/>
        </p:spPr>
        <p:txBody>
          <a:bodyPr wrap="none" lIns="92075" tIns="46038" rIns="92075" bIns="46038">
            <a:spAutoFit/>
          </a:bodyPr>
          <a:lstStyle/>
          <a:p>
            <a:pPr>
              <a:defRPr/>
            </a:pPr>
            <a:r>
              <a:rPr lang="en-US" sz="2700" dirty="0">
                <a:solidFill>
                  <a:srgbClr val="000000"/>
                </a:solidFill>
                <a:latin typeface="Times New Roman" pitchFamily="18" charset="0"/>
              </a:rPr>
              <a:t>Commitment</a:t>
            </a:r>
          </a:p>
        </p:txBody>
      </p:sp>
      <p:sp>
        <p:nvSpPr>
          <p:cNvPr id="9220" name="Freeform 4"/>
          <p:cNvSpPr>
            <a:spLocks/>
          </p:cNvSpPr>
          <p:nvPr/>
        </p:nvSpPr>
        <p:spPr bwMode="auto">
          <a:xfrm>
            <a:off x="3052763" y="1752600"/>
            <a:ext cx="5441950" cy="3983038"/>
          </a:xfrm>
          <a:custGeom>
            <a:avLst/>
            <a:gdLst>
              <a:gd name="T0" fmla="*/ 2147483647 w 3428"/>
              <a:gd name="T1" fmla="*/ 2147483647 h 2509"/>
              <a:gd name="T2" fmla="*/ 0 w 3428"/>
              <a:gd name="T3" fmla="*/ 2147483647 h 2509"/>
              <a:gd name="T4" fmla="*/ 2147483647 w 3428"/>
              <a:gd name="T5" fmla="*/ 0 h 2509"/>
              <a:gd name="T6" fmla="*/ 2147483647 w 3428"/>
              <a:gd name="T7" fmla="*/ 2147483647 h 2509"/>
              <a:gd name="T8" fmla="*/ 2147483647 w 3428"/>
              <a:gd name="T9" fmla="*/ 2147483647 h 2509"/>
              <a:gd name="T10" fmla="*/ 2147483647 w 3428"/>
              <a:gd name="T11" fmla="*/ 2147483647 h 2509"/>
              <a:gd name="T12" fmla="*/ 2147483647 w 3428"/>
              <a:gd name="T13" fmla="*/ 2147483647 h 2509"/>
              <a:gd name="T14" fmla="*/ 2147483647 w 3428"/>
              <a:gd name="T15" fmla="*/ 2147483647 h 2509"/>
              <a:gd name="T16" fmla="*/ 2147483647 w 3428"/>
              <a:gd name="T17" fmla="*/ 2147483647 h 25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28"/>
              <a:gd name="T28" fmla="*/ 0 h 2509"/>
              <a:gd name="T29" fmla="*/ 3428 w 3428"/>
              <a:gd name="T30" fmla="*/ 2509 h 250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28" h="2509">
                <a:moveTo>
                  <a:pt x="3427" y="2508"/>
                </a:moveTo>
                <a:lnTo>
                  <a:pt x="0" y="2508"/>
                </a:lnTo>
                <a:lnTo>
                  <a:pt x="1712" y="0"/>
                </a:lnTo>
                <a:lnTo>
                  <a:pt x="3427" y="2508"/>
                </a:lnTo>
                <a:lnTo>
                  <a:pt x="26" y="2493"/>
                </a:lnTo>
                <a:lnTo>
                  <a:pt x="3398" y="2493"/>
                </a:lnTo>
                <a:lnTo>
                  <a:pt x="1712" y="26"/>
                </a:lnTo>
                <a:lnTo>
                  <a:pt x="26" y="2493"/>
                </a:lnTo>
                <a:lnTo>
                  <a:pt x="3427" y="2508"/>
                </a:lnTo>
              </a:path>
            </a:pathLst>
          </a:custGeom>
          <a:solidFill>
            <a:schemeClr val="folHlink"/>
          </a:solidFill>
          <a:ln w="12700" cap="rnd">
            <a:solidFill>
              <a:schemeClr val="tx2"/>
            </a:solidFill>
            <a:round/>
            <a:headEnd/>
            <a:tailEnd/>
          </a:ln>
        </p:spPr>
        <p:txBody>
          <a:bodyPr/>
          <a:lstStyle/>
          <a:p>
            <a:endParaRPr lang="en-US">
              <a:latin typeface="Calibri" pitchFamily="34" charset="0"/>
            </a:endParaRPr>
          </a:p>
        </p:txBody>
      </p:sp>
      <p:sp>
        <p:nvSpPr>
          <p:cNvPr id="73733" name="Rectangle 5"/>
          <p:cNvSpPr>
            <a:spLocks noChangeArrowheads="1"/>
          </p:cNvSpPr>
          <p:nvPr/>
        </p:nvSpPr>
        <p:spPr bwMode="auto">
          <a:xfrm>
            <a:off x="6019801" y="1600200"/>
            <a:ext cx="3821113" cy="2032000"/>
          </a:xfrm>
          <a:prstGeom prst="rect">
            <a:avLst/>
          </a:prstGeom>
          <a:solidFill>
            <a:schemeClr val="tx2">
              <a:lumMod val="60000"/>
              <a:lumOff val="40000"/>
            </a:schemeClr>
          </a:solidFill>
          <a:ln w="9525">
            <a:noFill/>
            <a:miter lim="800000"/>
            <a:headEnd/>
            <a:tailEnd/>
          </a:ln>
          <a:effectLst/>
        </p:spPr>
        <p:txBody>
          <a:bodyPr wrap="none" lIns="92075" tIns="46038" rIns="92075" bIns="46038">
            <a:spAutoFit/>
          </a:bodyPr>
          <a:lstStyle/>
          <a:p>
            <a:pPr>
              <a:buFontTx/>
              <a:buChar char="•"/>
              <a:defRPr/>
            </a:pPr>
            <a:r>
              <a:rPr lang="en-US" b="1" dirty="0">
                <a:solidFill>
                  <a:schemeClr val="bg2"/>
                </a:solidFill>
                <a:latin typeface="Times New Roman" pitchFamily="18" charset="0"/>
              </a:rPr>
              <a:t>secures the love when passion </a:t>
            </a:r>
          </a:p>
          <a:p>
            <a:pPr>
              <a:defRPr/>
            </a:pPr>
            <a:r>
              <a:rPr lang="en-US" b="1" dirty="0">
                <a:solidFill>
                  <a:schemeClr val="bg2"/>
                </a:solidFill>
                <a:latin typeface="Times New Roman" pitchFamily="18" charset="0"/>
              </a:rPr>
              <a:t>     burns low</a:t>
            </a:r>
          </a:p>
          <a:p>
            <a:pPr>
              <a:buFontTx/>
              <a:buChar char="•"/>
              <a:defRPr/>
            </a:pPr>
            <a:r>
              <a:rPr lang="en-US" b="1" dirty="0">
                <a:solidFill>
                  <a:schemeClr val="bg2"/>
                </a:solidFill>
                <a:latin typeface="Times New Roman" pitchFamily="18" charset="0"/>
              </a:rPr>
              <a:t>personal unchanging commitment</a:t>
            </a:r>
          </a:p>
          <a:p>
            <a:pPr>
              <a:buFontTx/>
              <a:buChar char="•"/>
              <a:defRPr/>
            </a:pPr>
            <a:r>
              <a:rPr lang="en-US" b="1" dirty="0">
                <a:solidFill>
                  <a:schemeClr val="bg2"/>
                </a:solidFill>
                <a:latin typeface="Times New Roman" pitchFamily="18" charset="0"/>
              </a:rPr>
              <a:t>bring longevity to love</a:t>
            </a:r>
          </a:p>
          <a:p>
            <a:pPr>
              <a:buFontTx/>
              <a:buChar char="•"/>
              <a:defRPr/>
            </a:pPr>
            <a:r>
              <a:rPr lang="en-US" b="1" dirty="0">
                <a:solidFill>
                  <a:schemeClr val="bg2"/>
                </a:solidFill>
                <a:latin typeface="Times New Roman" pitchFamily="18" charset="0"/>
              </a:rPr>
              <a:t>is a major source of health </a:t>
            </a:r>
          </a:p>
          <a:p>
            <a:pPr>
              <a:defRPr/>
            </a:pPr>
            <a:r>
              <a:rPr lang="en-US" b="1" dirty="0">
                <a:solidFill>
                  <a:schemeClr val="bg2"/>
                </a:solidFill>
                <a:latin typeface="Times New Roman" pitchFamily="18" charset="0"/>
              </a:rPr>
              <a:t>    of one’s love</a:t>
            </a:r>
          </a:p>
          <a:p>
            <a:pPr>
              <a:buFontTx/>
              <a:buChar char="•"/>
              <a:defRPr/>
            </a:pPr>
            <a:r>
              <a:rPr lang="en-US" b="1" dirty="0">
                <a:solidFill>
                  <a:schemeClr val="bg2"/>
                </a:solidFill>
                <a:latin typeface="Times New Roman" pitchFamily="18" charset="0"/>
              </a:rPr>
              <a:t>defines the “strength” of a marriage</a:t>
            </a:r>
          </a:p>
        </p:txBody>
      </p:sp>
    </p:spTree>
  </p:cSld>
  <p:clrMapOvr>
    <a:masterClrMapping/>
  </p:clrMapOvr>
  <p:transition spd="slow">
    <p:strips dir="l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t>Romantic Love</a:t>
            </a:r>
          </a:p>
        </p:txBody>
      </p:sp>
      <p:sp>
        <p:nvSpPr>
          <p:cNvPr id="10243" name="AutoShape 3"/>
          <p:cNvSpPr>
            <a:spLocks noChangeArrowheads="1"/>
          </p:cNvSpPr>
          <p:nvPr/>
        </p:nvSpPr>
        <p:spPr bwMode="auto">
          <a:xfrm>
            <a:off x="5111750" y="1225550"/>
            <a:ext cx="1816100" cy="3797300"/>
          </a:xfrm>
          <a:prstGeom prst="triangle">
            <a:avLst>
              <a:gd name="adj" fmla="val 49995"/>
            </a:avLst>
          </a:prstGeom>
          <a:solidFill>
            <a:schemeClr val="accent1"/>
          </a:solidFill>
          <a:ln w="12700">
            <a:solidFill>
              <a:schemeClr val="tx1"/>
            </a:solidFill>
            <a:miter lim="800000"/>
            <a:headEnd/>
            <a:tailEnd/>
          </a:ln>
        </p:spPr>
        <p:txBody>
          <a:bodyPr wrap="none" anchor="ctr"/>
          <a:lstStyle/>
          <a:p>
            <a:endParaRPr lang="en-US">
              <a:latin typeface="Calibri" pitchFamily="34" charset="0"/>
            </a:endParaRPr>
          </a:p>
        </p:txBody>
      </p:sp>
      <p:sp>
        <p:nvSpPr>
          <p:cNvPr id="10244" name="Rectangle 4"/>
          <p:cNvSpPr>
            <a:spLocks noChangeArrowheads="1"/>
          </p:cNvSpPr>
          <p:nvPr/>
        </p:nvSpPr>
        <p:spPr bwMode="auto">
          <a:xfrm>
            <a:off x="6461125" y="1431925"/>
            <a:ext cx="1006686" cy="369974"/>
          </a:xfrm>
          <a:prstGeom prst="rect">
            <a:avLst/>
          </a:prstGeom>
          <a:solidFill>
            <a:schemeClr val="tx1"/>
          </a:solidFill>
          <a:ln w="9525">
            <a:noFill/>
            <a:miter lim="800000"/>
            <a:headEnd/>
            <a:tailEnd/>
          </a:ln>
        </p:spPr>
        <p:txBody>
          <a:bodyPr wrap="none" lIns="92075" tIns="46038" rIns="92075" bIns="46038">
            <a:spAutoFit/>
          </a:bodyPr>
          <a:lstStyle/>
          <a:p>
            <a:r>
              <a:rPr lang="en-US">
                <a:solidFill>
                  <a:schemeClr val="bg2"/>
                </a:solidFill>
                <a:latin typeface="Times New Roman" pitchFamily="18" charset="0"/>
              </a:rPr>
              <a:t>Intimacy</a:t>
            </a:r>
          </a:p>
        </p:txBody>
      </p:sp>
      <p:sp>
        <p:nvSpPr>
          <p:cNvPr id="10245" name="Rectangle 5"/>
          <p:cNvSpPr>
            <a:spLocks noChangeArrowheads="1"/>
          </p:cNvSpPr>
          <p:nvPr/>
        </p:nvSpPr>
        <p:spPr bwMode="auto">
          <a:xfrm>
            <a:off x="4479925" y="1431925"/>
            <a:ext cx="891270" cy="369974"/>
          </a:xfrm>
          <a:prstGeom prst="rect">
            <a:avLst/>
          </a:prstGeom>
          <a:solidFill>
            <a:schemeClr val="tx1"/>
          </a:solidFill>
          <a:ln w="9525">
            <a:noFill/>
            <a:miter lim="800000"/>
            <a:headEnd/>
            <a:tailEnd/>
          </a:ln>
        </p:spPr>
        <p:txBody>
          <a:bodyPr wrap="none" lIns="92075" tIns="46038" rIns="92075" bIns="46038">
            <a:spAutoFit/>
          </a:bodyPr>
          <a:lstStyle/>
          <a:p>
            <a:r>
              <a:rPr lang="en-US">
                <a:solidFill>
                  <a:schemeClr val="bg2"/>
                </a:solidFill>
                <a:latin typeface="Times New Roman" pitchFamily="18" charset="0"/>
              </a:rPr>
              <a:t>Passion</a:t>
            </a:r>
          </a:p>
        </p:txBody>
      </p:sp>
    </p:spTree>
  </p:cSld>
  <p:clrMapOvr>
    <a:masterClrMapping/>
  </p:clrMapOvr>
  <p:transition spd="slow">
    <p:strips dir="l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Foolish Love</a:t>
            </a:r>
          </a:p>
        </p:txBody>
      </p:sp>
      <p:sp>
        <p:nvSpPr>
          <p:cNvPr id="11267" name="AutoShape 3"/>
          <p:cNvSpPr>
            <a:spLocks noChangeArrowheads="1"/>
          </p:cNvSpPr>
          <p:nvPr/>
        </p:nvSpPr>
        <p:spPr bwMode="auto">
          <a:xfrm rot="9360000">
            <a:off x="2868614" y="3073401"/>
            <a:ext cx="5253037" cy="1362075"/>
          </a:xfrm>
          <a:prstGeom prst="rtTriangle">
            <a:avLst/>
          </a:prstGeom>
          <a:solidFill>
            <a:schemeClr val="accent1"/>
          </a:solidFill>
          <a:ln w="12700">
            <a:solidFill>
              <a:schemeClr val="tx1"/>
            </a:solidFill>
            <a:miter lim="800000"/>
            <a:headEnd/>
            <a:tailEnd/>
          </a:ln>
        </p:spPr>
        <p:txBody>
          <a:bodyPr wrap="none" anchor="ctr"/>
          <a:lstStyle/>
          <a:p>
            <a:endParaRPr lang="en-US">
              <a:latin typeface="Calibri" pitchFamily="34" charset="0"/>
            </a:endParaRPr>
          </a:p>
        </p:txBody>
      </p:sp>
      <p:sp>
        <p:nvSpPr>
          <p:cNvPr id="11268" name="Rectangle 4"/>
          <p:cNvSpPr>
            <a:spLocks noChangeArrowheads="1"/>
          </p:cNvSpPr>
          <p:nvPr/>
        </p:nvSpPr>
        <p:spPr bwMode="auto">
          <a:xfrm>
            <a:off x="3565525" y="2498725"/>
            <a:ext cx="891270" cy="369974"/>
          </a:xfrm>
          <a:prstGeom prst="rect">
            <a:avLst/>
          </a:prstGeom>
          <a:solidFill>
            <a:schemeClr val="tx1"/>
          </a:solidFill>
          <a:ln w="9525">
            <a:noFill/>
            <a:miter lim="800000"/>
            <a:headEnd/>
            <a:tailEnd/>
          </a:ln>
        </p:spPr>
        <p:txBody>
          <a:bodyPr wrap="none" lIns="92075" tIns="46038" rIns="92075" bIns="46038">
            <a:spAutoFit/>
          </a:bodyPr>
          <a:lstStyle/>
          <a:p>
            <a:r>
              <a:rPr lang="en-US">
                <a:solidFill>
                  <a:schemeClr val="bg2"/>
                </a:solidFill>
                <a:latin typeface="Times New Roman" pitchFamily="18" charset="0"/>
              </a:rPr>
              <a:t>Passion</a:t>
            </a:r>
          </a:p>
        </p:txBody>
      </p:sp>
      <p:sp>
        <p:nvSpPr>
          <p:cNvPr id="11269" name="Rectangle 5"/>
          <p:cNvSpPr>
            <a:spLocks noChangeArrowheads="1"/>
          </p:cNvSpPr>
          <p:nvPr/>
        </p:nvSpPr>
        <p:spPr bwMode="auto">
          <a:xfrm>
            <a:off x="4556126" y="4098925"/>
            <a:ext cx="1404231" cy="369974"/>
          </a:xfrm>
          <a:prstGeom prst="rect">
            <a:avLst/>
          </a:prstGeom>
          <a:solidFill>
            <a:schemeClr val="tx1"/>
          </a:solidFill>
          <a:ln w="9525">
            <a:noFill/>
            <a:miter lim="800000"/>
            <a:headEnd/>
            <a:tailEnd/>
          </a:ln>
        </p:spPr>
        <p:txBody>
          <a:bodyPr wrap="none" lIns="92075" tIns="46038" rIns="92075" bIns="46038">
            <a:spAutoFit/>
          </a:bodyPr>
          <a:lstStyle/>
          <a:p>
            <a:r>
              <a:rPr lang="en-US">
                <a:solidFill>
                  <a:schemeClr val="bg2"/>
                </a:solidFill>
                <a:latin typeface="Times New Roman" pitchFamily="18" charset="0"/>
              </a:rPr>
              <a:t>Commitment</a:t>
            </a:r>
          </a:p>
        </p:txBody>
      </p:sp>
    </p:spTree>
  </p:cSld>
  <p:clrMapOvr>
    <a:masterClrMapping/>
  </p:clrMapOvr>
  <p:transition spd="slow">
    <p:strips dir="l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a:t>Companionate Love</a:t>
            </a:r>
          </a:p>
        </p:txBody>
      </p:sp>
      <p:sp>
        <p:nvSpPr>
          <p:cNvPr id="12291" name="AutoShape 3"/>
          <p:cNvSpPr>
            <a:spLocks noChangeArrowheads="1"/>
          </p:cNvSpPr>
          <p:nvPr/>
        </p:nvSpPr>
        <p:spPr bwMode="auto">
          <a:xfrm>
            <a:off x="3740150" y="2597150"/>
            <a:ext cx="4635500" cy="1358900"/>
          </a:xfrm>
          <a:prstGeom prst="rtTriangle">
            <a:avLst/>
          </a:prstGeom>
          <a:solidFill>
            <a:schemeClr val="accent1"/>
          </a:solidFill>
          <a:ln w="12700">
            <a:solidFill>
              <a:schemeClr val="tx1"/>
            </a:solidFill>
            <a:miter lim="800000"/>
            <a:headEnd/>
            <a:tailEnd/>
          </a:ln>
        </p:spPr>
        <p:txBody>
          <a:bodyPr wrap="none" anchor="ctr"/>
          <a:lstStyle/>
          <a:p>
            <a:endParaRPr lang="en-US">
              <a:latin typeface="Calibri" pitchFamily="34" charset="0"/>
            </a:endParaRPr>
          </a:p>
        </p:txBody>
      </p:sp>
      <p:sp>
        <p:nvSpPr>
          <p:cNvPr id="12292" name="Rectangle 4"/>
          <p:cNvSpPr>
            <a:spLocks noChangeArrowheads="1"/>
          </p:cNvSpPr>
          <p:nvPr/>
        </p:nvSpPr>
        <p:spPr bwMode="auto">
          <a:xfrm>
            <a:off x="5622925" y="2498725"/>
            <a:ext cx="1006686" cy="369974"/>
          </a:xfrm>
          <a:prstGeom prst="rect">
            <a:avLst/>
          </a:prstGeom>
          <a:solidFill>
            <a:schemeClr val="tx1"/>
          </a:solidFill>
          <a:ln w="9525">
            <a:noFill/>
            <a:miter lim="800000"/>
            <a:headEnd/>
            <a:tailEnd/>
          </a:ln>
        </p:spPr>
        <p:txBody>
          <a:bodyPr wrap="none" lIns="92075" tIns="46038" rIns="92075" bIns="46038">
            <a:spAutoFit/>
          </a:bodyPr>
          <a:lstStyle/>
          <a:p>
            <a:r>
              <a:rPr lang="en-US">
                <a:solidFill>
                  <a:schemeClr val="bg2"/>
                </a:solidFill>
                <a:latin typeface="Times New Roman" pitchFamily="18" charset="0"/>
              </a:rPr>
              <a:t>Intimacy</a:t>
            </a:r>
          </a:p>
        </p:txBody>
      </p:sp>
      <p:sp>
        <p:nvSpPr>
          <p:cNvPr id="12293" name="Rectangle 5"/>
          <p:cNvSpPr>
            <a:spLocks noChangeArrowheads="1"/>
          </p:cNvSpPr>
          <p:nvPr/>
        </p:nvSpPr>
        <p:spPr bwMode="auto">
          <a:xfrm>
            <a:off x="5241926" y="4098925"/>
            <a:ext cx="1404231" cy="369974"/>
          </a:xfrm>
          <a:prstGeom prst="rect">
            <a:avLst/>
          </a:prstGeom>
          <a:solidFill>
            <a:schemeClr val="tx1"/>
          </a:solidFill>
          <a:ln w="9525">
            <a:noFill/>
            <a:miter lim="800000"/>
            <a:headEnd/>
            <a:tailEnd/>
          </a:ln>
        </p:spPr>
        <p:txBody>
          <a:bodyPr wrap="none" lIns="92075" tIns="46038" rIns="92075" bIns="46038">
            <a:spAutoFit/>
          </a:bodyPr>
          <a:lstStyle/>
          <a:p>
            <a:r>
              <a:rPr lang="en-US">
                <a:solidFill>
                  <a:schemeClr val="bg2"/>
                </a:solidFill>
                <a:latin typeface="Times New Roman" pitchFamily="18" charset="0"/>
              </a:rPr>
              <a:t>Commitment</a:t>
            </a:r>
          </a:p>
        </p:txBody>
      </p:sp>
    </p:spTree>
  </p:cSld>
  <p:clrMapOvr>
    <a:masterClrMapping/>
  </p:clrMapOvr>
  <p:transition spd="slow">
    <p:strips dir="l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t>Consummate Love</a:t>
            </a:r>
          </a:p>
        </p:txBody>
      </p:sp>
      <p:sp>
        <p:nvSpPr>
          <p:cNvPr id="13315" name="AutoShape 3"/>
          <p:cNvSpPr>
            <a:spLocks noChangeArrowheads="1"/>
          </p:cNvSpPr>
          <p:nvPr/>
        </p:nvSpPr>
        <p:spPr bwMode="auto">
          <a:xfrm>
            <a:off x="3663950" y="1301750"/>
            <a:ext cx="4254500" cy="3873500"/>
          </a:xfrm>
          <a:prstGeom prst="triangle">
            <a:avLst>
              <a:gd name="adj" fmla="val 49995"/>
            </a:avLst>
          </a:prstGeom>
          <a:solidFill>
            <a:schemeClr val="accent1"/>
          </a:solidFill>
          <a:ln w="12700">
            <a:solidFill>
              <a:schemeClr val="tx1"/>
            </a:solidFill>
            <a:miter lim="800000"/>
            <a:headEnd/>
            <a:tailEnd/>
          </a:ln>
        </p:spPr>
        <p:txBody>
          <a:bodyPr wrap="none" anchor="ctr"/>
          <a:lstStyle/>
          <a:p>
            <a:endParaRPr lang="en-US">
              <a:latin typeface="Calibri" pitchFamily="34" charset="0"/>
            </a:endParaRPr>
          </a:p>
        </p:txBody>
      </p:sp>
      <p:sp>
        <p:nvSpPr>
          <p:cNvPr id="13316" name="Rectangle 4"/>
          <p:cNvSpPr>
            <a:spLocks noChangeArrowheads="1"/>
          </p:cNvSpPr>
          <p:nvPr/>
        </p:nvSpPr>
        <p:spPr bwMode="auto">
          <a:xfrm>
            <a:off x="3794125" y="2041525"/>
            <a:ext cx="891270" cy="369974"/>
          </a:xfrm>
          <a:prstGeom prst="rect">
            <a:avLst/>
          </a:prstGeom>
          <a:solidFill>
            <a:schemeClr val="tx1"/>
          </a:solidFill>
          <a:ln w="9525">
            <a:noFill/>
            <a:miter lim="800000"/>
            <a:headEnd/>
            <a:tailEnd/>
          </a:ln>
        </p:spPr>
        <p:txBody>
          <a:bodyPr wrap="none" lIns="92075" tIns="46038" rIns="92075" bIns="46038">
            <a:spAutoFit/>
          </a:bodyPr>
          <a:lstStyle/>
          <a:p>
            <a:r>
              <a:rPr lang="en-US">
                <a:solidFill>
                  <a:schemeClr val="bg2"/>
                </a:solidFill>
                <a:latin typeface="Times New Roman" pitchFamily="18" charset="0"/>
              </a:rPr>
              <a:t>Passion</a:t>
            </a:r>
          </a:p>
        </p:txBody>
      </p:sp>
      <p:sp>
        <p:nvSpPr>
          <p:cNvPr id="13317" name="Rectangle 5"/>
          <p:cNvSpPr>
            <a:spLocks noChangeArrowheads="1"/>
          </p:cNvSpPr>
          <p:nvPr/>
        </p:nvSpPr>
        <p:spPr bwMode="auto">
          <a:xfrm>
            <a:off x="6613525" y="2041525"/>
            <a:ext cx="1006686" cy="369974"/>
          </a:xfrm>
          <a:prstGeom prst="rect">
            <a:avLst/>
          </a:prstGeom>
          <a:solidFill>
            <a:schemeClr val="tx1"/>
          </a:solidFill>
          <a:ln w="9525">
            <a:noFill/>
            <a:miter lim="800000"/>
            <a:headEnd/>
            <a:tailEnd/>
          </a:ln>
        </p:spPr>
        <p:txBody>
          <a:bodyPr wrap="none" lIns="92075" tIns="46038" rIns="92075" bIns="46038">
            <a:spAutoFit/>
          </a:bodyPr>
          <a:lstStyle/>
          <a:p>
            <a:r>
              <a:rPr lang="en-US">
                <a:solidFill>
                  <a:schemeClr val="bg2"/>
                </a:solidFill>
                <a:latin typeface="Times New Roman" pitchFamily="18" charset="0"/>
              </a:rPr>
              <a:t>Intimacy</a:t>
            </a:r>
          </a:p>
        </p:txBody>
      </p:sp>
      <p:sp>
        <p:nvSpPr>
          <p:cNvPr id="13318" name="Rectangle 6"/>
          <p:cNvSpPr>
            <a:spLocks noChangeArrowheads="1"/>
          </p:cNvSpPr>
          <p:nvPr/>
        </p:nvSpPr>
        <p:spPr bwMode="auto">
          <a:xfrm>
            <a:off x="5013326" y="5241925"/>
            <a:ext cx="1404231" cy="369974"/>
          </a:xfrm>
          <a:prstGeom prst="rect">
            <a:avLst/>
          </a:prstGeom>
          <a:solidFill>
            <a:schemeClr val="tx1"/>
          </a:solidFill>
          <a:ln w="9525">
            <a:noFill/>
            <a:miter lim="800000"/>
            <a:headEnd/>
            <a:tailEnd/>
          </a:ln>
        </p:spPr>
        <p:txBody>
          <a:bodyPr wrap="none" lIns="92075" tIns="46038" rIns="92075" bIns="46038">
            <a:spAutoFit/>
          </a:bodyPr>
          <a:lstStyle/>
          <a:p>
            <a:r>
              <a:rPr lang="en-US">
                <a:solidFill>
                  <a:schemeClr val="bg2"/>
                </a:solidFill>
                <a:latin typeface="Times New Roman" pitchFamily="18" charset="0"/>
              </a:rPr>
              <a:t>Commitment</a:t>
            </a:r>
          </a:p>
        </p:txBody>
      </p:sp>
    </p:spTree>
  </p:cSld>
  <p:clrMapOvr>
    <a:masterClrMapping/>
  </p:clrMapOvr>
  <p:transition spd="slow">
    <p:strips dir="l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7C314-03BA-4751-A3B6-8E88FFF81C58}"/>
              </a:ext>
            </a:extLst>
          </p:cNvPr>
          <p:cNvSpPr>
            <a:spLocks noGrp="1"/>
          </p:cNvSpPr>
          <p:nvPr>
            <p:ph type="title"/>
          </p:nvPr>
        </p:nvSpPr>
        <p:spPr/>
        <p:txBody>
          <a:bodyPr/>
          <a:lstStyle/>
          <a:p>
            <a:r>
              <a:rPr lang="en-US" dirty="0"/>
              <a:t>Outside Stressors on Marriage</a:t>
            </a:r>
          </a:p>
        </p:txBody>
      </p:sp>
      <p:sp>
        <p:nvSpPr>
          <p:cNvPr id="3" name="Content Placeholder 2">
            <a:extLst>
              <a:ext uri="{FF2B5EF4-FFF2-40B4-BE49-F238E27FC236}">
                <a16:creationId xmlns:a16="http://schemas.microsoft.com/office/drawing/2014/main" id="{7FA60020-C330-45F9-B1C1-136BF5C075B6}"/>
              </a:ext>
            </a:extLst>
          </p:cNvPr>
          <p:cNvSpPr>
            <a:spLocks noGrp="1"/>
          </p:cNvSpPr>
          <p:nvPr>
            <p:ph idx="1"/>
          </p:nvPr>
        </p:nvSpPr>
        <p:spPr/>
        <p:txBody>
          <a:bodyPr>
            <a:normAutofit/>
          </a:bodyPr>
          <a:lstStyle/>
          <a:p>
            <a:r>
              <a:rPr lang="en-US" sz="3200" dirty="0"/>
              <a:t>COVID (hibernation, vaccine/no vaccine, anxiety, school, etc.</a:t>
            </a:r>
          </a:p>
          <a:p>
            <a:r>
              <a:rPr lang="en-US" sz="3200" dirty="0"/>
              <a:t>Political Climate</a:t>
            </a:r>
          </a:p>
          <a:p>
            <a:r>
              <a:rPr lang="en-US" sz="3200" dirty="0"/>
              <a:t>Social Unrest</a:t>
            </a:r>
          </a:p>
          <a:p>
            <a:r>
              <a:rPr lang="en-US" sz="3200" dirty="0"/>
              <a:t>Supply Chain</a:t>
            </a:r>
          </a:p>
          <a:p>
            <a:r>
              <a:rPr lang="en-US" sz="3200" dirty="0"/>
              <a:t>Media/Social Media</a:t>
            </a:r>
          </a:p>
        </p:txBody>
      </p:sp>
      <p:pic>
        <p:nvPicPr>
          <p:cNvPr id="5" name="Picture 4" descr="A picture containing person, indoor, dark&#10;&#10;Description automatically generated">
            <a:extLst>
              <a:ext uri="{FF2B5EF4-FFF2-40B4-BE49-F238E27FC236}">
                <a16:creationId xmlns:a16="http://schemas.microsoft.com/office/drawing/2014/main" id="{9BA247AF-F0BA-4A9A-82FD-EA41C522A4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1343" y="2419350"/>
            <a:ext cx="5524500" cy="4438650"/>
          </a:xfrm>
          <a:prstGeom prst="rect">
            <a:avLst/>
          </a:prstGeom>
        </p:spPr>
      </p:pic>
    </p:spTree>
    <p:extLst>
      <p:ext uri="{BB962C8B-B14F-4D97-AF65-F5344CB8AC3E}">
        <p14:creationId xmlns:p14="http://schemas.microsoft.com/office/powerpoint/2010/main" val="104451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How do couples make this journey successfully ?</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51230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184" y="658091"/>
            <a:ext cx="2133600" cy="2133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734291"/>
            <a:ext cx="1981200" cy="1981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3048000"/>
            <a:ext cx="1783080" cy="1981200"/>
          </a:xfrm>
          <a:prstGeom prst="rect">
            <a:avLst/>
          </a:prstGeom>
        </p:spPr>
      </p:pic>
      <p:sp>
        <p:nvSpPr>
          <p:cNvPr id="2" name="Rectangle 1">
            <a:extLst>
              <a:ext uri="{FF2B5EF4-FFF2-40B4-BE49-F238E27FC236}">
                <a16:creationId xmlns:a16="http://schemas.microsoft.com/office/drawing/2014/main" id="{45745861-B313-4E6B-B6FD-215A6C1381FB}"/>
              </a:ext>
            </a:extLst>
          </p:cNvPr>
          <p:cNvSpPr/>
          <p:nvPr/>
        </p:nvSpPr>
        <p:spPr>
          <a:xfrm>
            <a:off x="9090902" y="2124670"/>
            <a:ext cx="1535998"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Hold</a:t>
            </a:r>
          </a:p>
        </p:txBody>
      </p:sp>
      <p:sp>
        <p:nvSpPr>
          <p:cNvPr id="3" name="Rectangle 2">
            <a:extLst>
              <a:ext uri="{FF2B5EF4-FFF2-40B4-BE49-F238E27FC236}">
                <a16:creationId xmlns:a16="http://schemas.microsoft.com/office/drawing/2014/main" id="{7E4DA2DD-31D7-4235-ACCC-389DC8B06E67}"/>
              </a:ext>
            </a:extLst>
          </p:cNvPr>
          <p:cNvSpPr/>
          <p:nvPr/>
        </p:nvSpPr>
        <p:spPr>
          <a:xfrm>
            <a:off x="-1475114" y="869875"/>
            <a:ext cx="1380827"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Play</a:t>
            </a:r>
          </a:p>
        </p:txBody>
      </p:sp>
      <p:sp>
        <p:nvSpPr>
          <p:cNvPr id="7" name="Rectangle 6">
            <a:extLst>
              <a:ext uri="{FF2B5EF4-FFF2-40B4-BE49-F238E27FC236}">
                <a16:creationId xmlns:a16="http://schemas.microsoft.com/office/drawing/2014/main" id="{2893DFF6-E2EC-413B-9FDF-C087609687E9}"/>
              </a:ext>
            </a:extLst>
          </p:cNvPr>
          <p:cNvSpPr/>
          <p:nvPr/>
        </p:nvSpPr>
        <p:spPr>
          <a:xfrm>
            <a:off x="7772400" y="3680845"/>
            <a:ext cx="1318502"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Talk</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8" name="Rectangle 7">
            <a:extLst>
              <a:ext uri="{FF2B5EF4-FFF2-40B4-BE49-F238E27FC236}">
                <a16:creationId xmlns:a16="http://schemas.microsoft.com/office/drawing/2014/main" id="{95AA415F-87AB-43D5-A13A-564561F061DF}"/>
              </a:ext>
            </a:extLst>
          </p:cNvPr>
          <p:cNvSpPr/>
          <p:nvPr/>
        </p:nvSpPr>
        <p:spPr>
          <a:xfrm rot="20412585">
            <a:off x="-2637547" y="3429000"/>
            <a:ext cx="2459584"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Nurture</a:t>
            </a:r>
          </a:p>
        </p:txBody>
      </p:sp>
      <p:sp>
        <p:nvSpPr>
          <p:cNvPr id="9" name="Rectangle 8">
            <a:extLst>
              <a:ext uri="{FF2B5EF4-FFF2-40B4-BE49-F238E27FC236}">
                <a16:creationId xmlns:a16="http://schemas.microsoft.com/office/drawing/2014/main" id="{0FA58657-F242-4854-BA3A-8817A013C753}"/>
              </a:ext>
            </a:extLst>
          </p:cNvPr>
          <p:cNvSpPr/>
          <p:nvPr/>
        </p:nvSpPr>
        <p:spPr>
          <a:xfrm>
            <a:off x="-1905913" y="5988125"/>
            <a:ext cx="1608134"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Time</a:t>
            </a:r>
          </a:p>
        </p:txBody>
      </p:sp>
      <p:pic>
        <p:nvPicPr>
          <p:cNvPr id="11" name="Graphic 10" descr="Add with solid fill">
            <a:extLst>
              <a:ext uri="{FF2B5EF4-FFF2-40B4-BE49-F238E27FC236}">
                <a16:creationId xmlns:a16="http://schemas.microsoft.com/office/drawing/2014/main" id="{432972BA-BE62-4A85-A72D-6652061D97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673144">
            <a:off x="7319614" y="3135751"/>
            <a:ext cx="1805698" cy="1805698"/>
          </a:xfrm>
          <a:prstGeom prst="rect">
            <a:avLst/>
          </a:prstGeom>
        </p:spPr>
      </p:pic>
      <p:pic>
        <p:nvPicPr>
          <p:cNvPr id="12" name="Graphic 11" descr="Add with solid fill">
            <a:extLst>
              <a:ext uri="{FF2B5EF4-FFF2-40B4-BE49-F238E27FC236}">
                <a16:creationId xmlns:a16="http://schemas.microsoft.com/office/drawing/2014/main" id="{F75ACC51-447A-4470-8BD7-034271C7AB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673144">
            <a:off x="8871827" y="1540396"/>
            <a:ext cx="1805698" cy="1805698"/>
          </a:xfrm>
          <a:prstGeom prst="rect">
            <a:avLst/>
          </a:prstGeom>
        </p:spPr>
      </p:pic>
      <p:pic>
        <p:nvPicPr>
          <p:cNvPr id="13" name="Graphic 12" descr="Add with solid fill">
            <a:extLst>
              <a:ext uri="{FF2B5EF4-FFF2-40B4-BE49-F238E27FC236}">
                <a16:creationId xmlns:a16="http://schemas.microsoft.com/office/drawing/2014/main" id="{FB80627B-36A6-4611-B9B7-5886B550C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673144">
            <a:off x="3716752" y="5403133"/>
            <a:ext cx="1805698" cy="1805698"/>
          </a:xfrm>
          <a:prstGeom prst="rect">
            <a:avLst/>
          </a:prstGeom>
        </p:spPr>
      </p:pic>
      <p:pic>
        <p:nvPicPr>
          <p:cNvPr id="14" name="Graphic 13" descr="Add with solid fill">
            <a:extLst>
              <a:ext uri="{FF2B5EF4-FFF2-40B4-BE49-F238E27FC236}">
                <a16:creationId xmlns:a16="http://schemas.microsoft.com/office/drawing/2014/main" id="{FE2B9433-990E-4453-AA43-74F60D126C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673144">
            <a:off x="749827" y="2960269"/>
            <a:ext cx="1805698" cy="1805698"/>
          </a:xfrm>
          <a:prstGeom prst="rect">
            <a:avLst/>
          </a:prstGeom>
        </p:spPr>
      </p:pic>
      <p:pic>
        <p:nvPicPr>
          <p:cNvPr id="15" name="Graphic 14" descr="Add with solid fill">
            <a:extLst>
              <a:ext uri="{FF2B5EF4-FFF2-40B4-BE49-F238E27FC236}">
                <a16:creationId xmlns:a16="http://schemas.microsoft.com/office/drawing/2014/main" id="{517A8090-51E8-4DEA-AC78-813B5E19D1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673144">
            <a:off x="895845" y="1858969"/>
            <a:ext cx="1805698" cy="1805698"/>
          </a:xfrm>
          <a:prstGeom prst="rect">
            <a:avLst/>
          </a:prstGeom>
        </p:spPr>
      </p:pic>
      <p:pic>
        <p:nvPicPr>
          <p:cNvPr id="16" name="Graphic 15" descr="Add with solid fill">
            <a:extLst>
              <a:ext uri="{FF2B5EF4-FFF2-40B4-BE49-F238E27FC236}">
                <a16:creationId xmlns:a16="http://schemas.microsoft.com/office/drawing/2014/main" id="{7173A08C-BC8C-4A8A-A3C3-C878BF54DF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673144">
            <a:off x="5024293" y="3572868"/>
            <a:ext cx="844861" cy="684084"/>
          </a:xfrm>
          <a:prstGeom prst="rect">
            <a:avLst/>
          </a:prstGeom>
        </p:spPr>
      </p:pic>
      <p:pic>
        <p:nvPicPr>
          <p:cNvPr id="17" name="Graphic 16" descr="Add with solid fill">
            <a:extLst>
              <a:ext uri="{FF2B5EF4-FFF2-40B4-BE49-F238E27FC236}">
                <a16:creationId xmlns:a16="http://schemas.microsoft.com/office/drawing/2014/main" id="{1BB45E2C-1D5F-4F8E-B767-0D96253636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673144">
            <a:off x="5565283" y="3568403"/>
            <a:ext cx="844861" cy="684084"/>
          </a:xfrm>
          <a:prstGeom prst="rect">
            <a:avLst/>
          </a:prstGeom>
        </p:spPr>
      </p:pic>
    </p:spTree>
    <p:extLst>
      <p:ext uri="{BB962C8B-B14F-4D97-AF65-F5344CB8AC3E}">
        <p14:creationId xmlns:p14="http://schemas.microsoft.com/office/powerpoint/2010/main" val="343050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80">
                                          <p:stCondLst>
                                            <p:cond delay="0"/>
                                          </p:stCondLst>
                                        </p:cTn>
                                        <p:tgtEl>
                                          <p:spTgt spid="6"/>
                                        </p:tgtEl>
                                      </p:cBhvr>
                                    </p:animEffect>
                                    <p:anim calcmode="lin" valueType="num">
                                      <p:cBhvr>
                                        <p:cTn id="1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1" dur="26">
                                          <p:stCondLst>
                                            <p:cond delay="650"/>
                                          </p:stCondLst>
                                        </p:cTn>
                                        <p:tgtEl>
                                          <p:spTgt spid="6"/>
                                        </p:tgtEl>
                                      </p:cBhvr>
                                      <p:to x="100000" y="60000"/>
                                    </p:animScale>
                                    <p:animScale>
                                      <p:cBhvr>
                                        <p:cTn id="22" dur="166" decel="50000">
                                          <p:stCondLst>
                                            <p:cond delay="676"/>
                                          </p:stCondLst>
                                        </p:cTn>
                                        <p:tgtEl>
                                          <p:spTgt spid="6"/>
                                        </p:tgtEl>
                                      </p:cBhvr>
                                      <p:to x="100000" y="100000"/>
                                    </p:animScale>
                                    <p:animScale>
                                      <p:cBhvr>
                                        <p:cTn id="23" dur="26">
                                          <p:stCondLst>
                                            <p:cond delay="1312"/>
                                          </p:stCondLst>
                                        </p:cTn>
                                        <p:tgtEl>
                                          <p:spTgt spid="6"/>
                                        </p:tgtEl>
                                      </p:cBhvr>
                                      <p:to x="100000" y="80000"/>
                                    </p:animScale>
                                    <p:animScale>
                                      <p:cBhvr>
                                        <p:cTn id="24" dur="166" decel="50000">
                                          <p:stCondLst>
                                            <p:cond delay="1338"/>
                                          </p:stCondLst>
                                        </p:cTn>
                                        <p:tgtEl>
                                          <p:spTgt spid="6"/>
                                        </p:tgtEl>
                                      </p:cBhvr>
                                      <p:to x="100000" y="100000"/>
                                    </p:animScale>
                                    <p:animScale>
                                      <p:cBhvr>
                                        <p:cTn id="25" dur="26">
                                          <p:stCondLst>
                                            <p:cond delay="1642"/>
                                          </p:stCondLst>
                                        </p:cTn>
                                        <p:tgtEl>
                                          <p:spTgt spid="6"/>
                                        </p:tgtEl>
                                      </p:cBhvr>
                                      <p:to x="100000" y="90000"/>
                                    </p:animScale>
                                    <p:animScale>
                                      <p:cBhvr>
                                        <p:cTn id="26" dur="166" decel="50000">
                                          <p:stCondLst>
                                            <p:cond delay="1668"/>
                                          </p:stCondLst>
                                        </p:cTn>
                                        <p:tgtEl>
                                          <p:spTgt spid="6"/>
                                        </p:tgtEl>
                                      </p:cBhvr>
                                      <p:to x="100000" y="100000"/>
                                    </p:animScale>
                                    <p:animScale>
                                      <p:cBhvr>
                                        <p:cTn id="27" dur="26">
                                          <p:stCondLst>
                                            <p:cond delay="1808"/>
                                          </p:stCondLst>
                                        </p:cTn>
                                        <p:tgtEl>
                                          <p:spTgt spid="6"/>
                                        </p:tgtEl>
                                      </p:cBhvr>
                                      <p:to x="100000" y="95000"/>
                                    </p:animScale>
                                    <p:animScale>
                                      <p:cBhvr>
                                        <p:cTn id="28" dur="166" decel="50000">
                                          <p:stCondLst>
                                            <p:cond delay="1834"/>
                                          </p:stCondLst>
                                        </p:cTn>
                                        <p:tgtEl>
                                          <p:spTgt spid="6"/>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4" presetClass="path" presetSubtype="0" accel="50000" decel="50000" fill="hold" grpId="0" nodeType="clickEffect">
                                  <p:stCondLst>
                                    <p:cond delay="0"/>
                                  </p:stCondLst>
                                  <p:childTnLst>
                                    <p:animMotion origin="layout" path="M 0 0 c 0.004 -0.008 0.018 -0.016 0.023 -0.016 c 0.031 0 0.063 0.125 0.063 0.25 c 0 -0.063 0.016 -0.125 0.031 -0.125 c 0.016 0 0.031 0.063 0.031 0.125 c 0 -0.031 0.008 -0.063 0.016 -0.063 c 0.008 0 0.016 0.031 0.016 0.063 c 0 -0.016 0.004 -0.031 0.008 -0.031 c 0.004 0 0.008 0.016 0.008 0.031 c 0 -0.008 0.002 -0.016 0.004 -0.016 c 0.001 0 0.004 0.008 0.004 0.016 c 0 -0.004 0.001 -0.008 0.002 -0.008 c 0 0.001 0.002 0.004 0.002 0.008 c 0 -0.002 0 -0.004 0.001 -0.004 c 0 0.001 0.001 0.002 0.001 0.004 c 0 -0.001 0 -0.002 0 -0.003 c 0.001 0 0.001 0.001 0.001 0.002 c 0.001 0 0.001 -0.001 0.001 -0.002 c 0.001 0 0.001 0.001 0.001 0.002 E" pathEditMode="relative" ptsTypes="">
                                      <p:cBhvr>
                                        <p:cTn id="32" dur="2000" fill="hold"/>
                                        <p:tgtEl>
                                          <p:spTgt spid="3"/>
                                        </p:tgtEl>
                                        <p:attrNameLst>
                                          <p:attrName>ppt_x</p:attrName>
                                          <p:attrName>ppt_y</p:attrName>
                                        </p:attrNameLst>
                                      </p:cBhvr>
                                    </p:animMotion>
                                  </p:childTnLst>
                                </p:cTn>
                              </p:par>
                            </p:childTnLst>
                          </p:cTn>
                        </p:par>
                      </p:childTnLst>
                    </p:cTn>
                  </p:par>
                  <p:par>
                    <p:cTn id="33" fill="hold">
                      <p:stCondLst>
                        <p:cond delay="indefinite"/>
                      </p:stCondLst>
                      <p:childTnLst>
                        <p:par>
                          <p:cTn id="34" fill="hold">
                            <p:stCondLst>
                              <p:cond delay="0"/>
                            </p:stCondLst>
                            <p:childTnLst>
                              <p:par>
                                <p:cTn id="35" presetID="9" presetClass="path" presetSubtype="0" accel="50000" decel="50000" fill="hold" grpId="0" nodeType="clickEffect">
                                  <p:stCondLst>
                                    <p:cond delay="0"/>
                                  </p:stCondLst>
                                  <p:childTnLst>
                                    <p:animMotion origin="layout" path="M -0.37917 -0.04838 C -0.36719 -0.06643 -0.34623 -0.09236 -0.32123 -0.09236 C -0.28412 -0.09236 -0.25417 -0.06528 -0.25417 -0.03148 C -0.25417 -0.02037 -0.25717 -0.01042 -0.26329 -0.00139 C -0.26211 -0.00139 -0.37917 0.13357 -0.37917 0.13472 C -0.37917 0.13357 -0.49623 -0.00139 -0.49519 -0.00139 C -0.50118 -0.01042 -0.50417 -0.02037 -0.50417 -0.03148 C -0.50417 -0.06528 -0.47422 -0.09236 -0.4362 -0.09236 C -0.41211 -0.09236 -0.39115 -0.06643 -0.37917 -0.04838 Z " pathEditMode="relative" rAng="0" ptsTypes="AAAAAAAAA">
                                      <p:cBhvr>
                                        <p:cTn id="36" dur="2000" fill="hold"/>
                                        <p:tgtEl>
                                          <p:spTgt spid="8"/>
                                        </p:tgtEl>
                                        <p:attrNameLst>
                                          <p:attrName>ppt_x</p:attrName>
                                          <p:attrName>ppt_y</p:attrName>
                                        </p:attrNameLst>
                                      </p:cBhvr>
                                      <p:rCtr x="0" y="6944"/>
                                    </p:animMotion>
                                  </p:childTnLst>
                                </p:cTn>
                              </p:par>
                            </p:childTnLst>
                          </p:cTn>
                        </p:par>
                      </p:childTnLst>
                    </p:cTn>
                  </p:par>
                  <p:par>
                    <p:cTn id="37" fill="hold">
                      <p:stCondLst>
                        <p:cond delay="indefinite"/>
                      </p:stCondLst>
                      <p:childTnLst>
                        <p:par>
                          <p:cTn id="38" fill="hold">
                            <p:stCondLst>
                              <p:cond delay="0"/>
                            </p:stCondLst>
                            <p:childTnLst>
                              <p:par>
                                <p:cTn id="39" presetID="45" presetClass="path" presetSubtype="0" accel="50000" decel="50000" fill="hold" grpId="0" nodeType="clickEffect">
                                  <p:stCondLst>
                                    <p:cond delay="0"/>
                                  </p:stCondLst>
                                  <p:childTnLst>
                                    <p:animMotion origin="layout" path="M 4.58333E-6 7.40741E-7 L 0.03216 7.40741E-7 C 0.04713 7.40741E-7 0.06406 -0.01389 0.07916 -0.01597 C 0.09036 -0.01597 0.11093 -0.00301 0.12057 -0.00301 C 0.13346 -0.00301 0.14674 -0.00695 0.17122 -0.00695 L 0.18815 -0.16204 L 0.20703 0.025 L 0.22955 7.40741E-7 L 0.24843 -0.00695 L 0.29349 -0.00093 C 0.31432 -0.00394 0.33125 -0.0169 0.35182 -0.02199 C 0.3595 -0.02292 0.37643 -0.02407 0.38763 -0.02199 C 0.39895 -0.01991 0.40846 -0.00602 0.41224 -0.00509 C 0.41783 -0.00093 0.43099 -0.00509 0.43841 -0.00301 L 0.44987 7.40741E-7 L 0.47057 7.40741E-7 " pathEditMode="relative" rAng="0" ptsTypes="AAAAAAAAAAAAAAAA">
                                      <p:cBhvr>
                                        <p:cTn id="40" dur="2000" fill="hold"/>
                                        <p:tgtEl>
                                          <p:spTgt spid="9"/>
                                        </p:tgtEl>
                                        <p:attrNameLst>
                                          <p:attrName>ppt_x</p:attrName>
                                          <p:attrName>ppt_y</p:attrName>
                                        </p:attrNameLst>
                                      </p:cBhvr>
                                      <p:rCtr x="23529" y="-6852"/>
                                    </p:animMotion>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1"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63" presetClass="path" presetSubtype="0" accel="50000" decel="50000" fill="hold" grpId="2" nodeType="clickEffect">
                                  <p:stCondLst>
                                    <p:cond delay="0"/>
                                  </p:stCondLst>
                                  <p:childTnLst>
                                    <p:animMotion origin="layout" path="M 4.58333E-6 -1.11111E-6 L 0.25 -1.11111E-6 " pathEditMode="relative" rAng="0" ptsTypes="AA">
                                      <p:cBhvr>
                                        <p:cTn id="60" dur="2000" fill="hold"/>
                                        <p:tgtEl>
                                          <p:spTgt spid="8"/>
                                        </p:tgtEl>
                                        <p:attrNameLst>
                                          <p:attrName>ppt_x</p:attrName>
                                          <p:attrName>ppt_y</p:attrName>
                                        </p:attrNameLst>
                                      </p:cBhvr>
                                      <p:rCtr x="12500" y="0"/>
                                    </p:animMotion>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2"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randombar(horizontal)">
                                      <p:cBhvr>
                                        <p:cTn id="69" dur="500"/>
                                        <p:tgtEl>
                                          <p:spTgt spid="2"/>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4"/>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12"/>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13"/>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7" grpId="1"/>
      <p:bldP spid="7" grpId="2"/>
      <p:bldP spid="8" grpId="0"/>
      <p:bldP spid="8" grpId="1"/>
      <p:bldP spid="8" grpId="2"/>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1710247-4435-4C6C-9069-91A9DBA07F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2407" y="2715491"/>
            <a:ext cx="3352800" cy="25146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184" y="658091"/>
            <a:ext cx="2133600" cy="2133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734291"/>
            <a:ext cx="1981200" cy="1981200"/>
          </a:xfrm>
          <a:prstGeom prst="rect">
            <a:avLst/>
          </a:prstGeom>
        </p:spPr>
      </p:pic>
      <p:sp>
        <p:nvSpPr>
          <p:cNvPr id="2" name="Rectangle 1">
            <a:extLst>
              <a:ext uri="{FF2B5EF4-FFF2-40B4-BE49-F238E27FC236}">
                <a16:creationId xmlns:a16="http://schemas.microsoft.com/office/drawing/2014/main" id="{45745861-B313-4E6B-B6FD-215A6C1381FB}"/>
              </a:ext>
            </a:extLst>
          </p:cNvPr>
          <p:cNvSpPr/>
          <p:nvPr/>
        </p:nvSpPr>
        <p:spPr>
          <a:xfrm>
            <a:off x="9090902" y="2124670"/>
            <a:ext cx="1535998"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Hold</a:t>
            </a:r>
          </a:p>
        </p:txBody>
      </p:sp>
      <p:sp>
        <p:nvSpPr>
          <p:cNvPr id="3" name="Rectangle 2">
            <a:extLst>
              <a:ext uri="{FF2B5EF4-FFF2-40B4-BE49-F238E27FC236}">
                <a16:creationId xmlns:a16="http://schemas.microsoft.com/office/drawing/2014/main" id="{7E4DA2DD-31D7-4235-ACCC-389DC8B06E67}"/>
              </a:ext>
            </a:extLst>
          </p:cNvPr>
          <p:cNvSpPr/>
          <p:nvPr/>
        </p:nvSpPr>
        <p:spPr>
          <a:xfrm>
            <a:off x="-1475114" y="869875"/>
            <a:ext cx="1380827"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Play</a:t>
            </a:r>
          </a:p>
        </p:txBody>
      </p:sp>
      <p:sp>
        <p:nvSpPr>
          <p:cNvPr id="7" name="Rectangle 6">
            <a:extLst>
              <a:ext uri="{FF2B5EF4-FFF2-40B4-BE49-F238E27FC236}">
                <a16:creationId xmlns:a16="http://schemas.microsoft.com/office/drawing/2014/main" id="{2893DFF6-E2EC-413B-9FDF-C087609687E9}"/>
              </a:ext>
            </a:extLst>
          </p:cNvPr>
          <p:cNvSpPr/>
          <p:nvPr/>
        </p:nvSpPr>
        <p:spPr>
          <a:xfrm>
            <a:off x="7772400" y="3680845"/>
            <a:ext cx="1318502"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Talk</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8" name="Rectangle 7">
            <a:extLst>
              <a:ext uri="{FF2B5EF4-FFF2-40B4-BE49-F238E27FC236}">
                <a16:creationId xmlns:a16="http://schemas.microsoft.com/office/drawing/2014/main" id="{95AA415F-87AB-43D5-A13A-564561F061DF}"/>
              </a:ext>
            </a:extLst>
          </p:cNvPr>
          <p:cNvSpPr/>
          <p:nvPr/>
        </p:nvSpPr>
        <p:spPr>
          <a:xfrm rot="20412585">
            <a:off x="-2637547" y="3429000"/>
            <a:ext cx="2459584"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Nurture</a:t>
            </a:r>
          </a:p>
        </p:txBody>
      </p:sp>
      <p:sp>
        <p:nvSpPr>
          <p:cNvPr id="9" name="Rectangle 8">
            <a:extLst>
              <a:ext uri="{FF2B5EF4-FFF2-40B4-BE49-F238E27FC236}">
                <a16:creationId xmlns:a16="http://schemas.microsoft.com/office/drawing/2014/main" id="{0FA58657-F242-4854-BA3A-8817A013C753}"/>
              </a:ext>
            </a:extLst>
          </p:cNvPr>
          <p:cNvSpPr/>
          <p:nvPr/>
        </p:nvSpPr>
        <p:spPr>
          <a:xfrm>
            <a:off x="-1905913" y="5988125"/>
            <a:ext cx="1608134"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Time</a:t>
            </a:r>
          </a:p>
        </p:txBody>
      </p:sp>
      <p:pic>
        <p:nvPicPr>
          <p:cNvPr id="11" name="Graphic 10" descr="Add with solid fill">
            <a:extLst>
              <a:ext uri="{FF2B5EF4-FFF2-40B4-BE49-F238E27FC236}">
                <a16:creationId xmlns:a16="http://schemas.microsoft.com/office/drawing/2014/main" id="{432972BA-BE62-4A85-A72D-6652061D97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673144">
            <a:off x="7319614" y="3135751"/>
            <a:ext cx="1805698" cy="1805698"/>
          </a:xfrm>
          <a:prstGeom prst="rect">
            <a:avLst/>
          </a:prstGeom>
        </p:spPr>
      </p:pic>
      <p:pic>
        <p:nvPicPr>
          <p:cNvPr id="12" name="Graphic 11" descr="Add with solid fill">
            <a:extLst>
              <a:ext uri="{FF2B5EF4-FFF2-40B4-BE49-F238E27FC236}">
                <a16:creationId xmlns:a16="http://schemas.microsoft.com/office/drawing/2014/main" id="{F75ACC51-447A-4470-8BD7-034271C7AB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673144">
            <a:off x="8871827" y="1540396"/>
            <a:ext cx="1805698" cy="1805698"/>
          </a:xfrm>
          <a:prstGeom prst="rect">
            <a:avLst/>
          </a:prstGeom>
        </p:spPr>
      </p:pic>
      <p:pic>
        <p:nvPicPr>
          <p:cNvPr id="13" name="Graphic 12" descr="Add with solid fill">
            <a:extLst>
              <a:ext uri="{FF2B5EF4-FFF2-40B4-BE49-F238E27FC236}">
                <a16:creationId xmlns:a16="http://schemas.microsoft.com/office/drawing/2014/main" id="{FB80627B-36A6-4611-B9B7-5886B550C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673144">
            <a:off x="3716752" y="5403133"/>
            <a:ext cx="1805698" cy="1805698"/>
          </a:xfrm>
          <a:prstGeom prst="rect">
            <a:avLst/>
          </a:prstGeom>
        </p:spPr>
      </p:pic>
      <p:pic>
        <p:nvPicPr>
          <p:cNvPr id="14" name="Graphic 13" descr="Add with solid fill">
            <a:extLst>
              <a:ext uri="{FF2B5EF4-FFF2-40B4-BE49-F238E27FC236}">
                <a16:creationId xmlns:a16="http://schemas.microsoft.com/office/drawing/2014/main" id="{FE2B9433-990E-4453-AA43-74F60D126C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673144">
            <a:off x="749827" y="2960269"/>
            <a:ext cx="1805698" cy="1805698"/>
          </a:xfrm>
          <a:prstGeom prst="rect">
            <a:avLst/>
          </a:prstGeom>
        </p:spPr>
      </p:pic>
      <p:pic>
        <p:nvPicPr>
          <p:cNvPr id="15" name="Graphic 14" descr="Add with solid fill">
            <a:extLst>
              <a:ext uri="{FF2B5EF4-FFF2-40B4-BE49-F238E27FC236}">
                <a16:creationId xmlns:a16="http://schemas.microsoft.com/office/drawing/2014/main" id="{517A8090-51E8-4DEA-AC78-813B5E19D1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673144">
            <a:off x="895845" y="1858969"/>
            <a:ext cx="1805698" cy="1805698"/>
          </a:xfrm>
          <a:prstGeom prst="rect">
            <a:avLst/>
          </a:prstGeom>
        </p:spPr>
      </p:pic>
      <p:pic>
        <p:nvPicPr>
          <p:cNvPr id="16" name="Graphic 15" descr="Add with solid fill">
            <a:extLst>
              <a:ext uri="{FF2B5EF4-FFF2-40B4-BE49-F238E27FC236}">
                <a16:creationId xmlns:a16="http://schemas.microsoft.com/office/drawing/2014/main" id="{7173A08C-BC8C-4A8A-A3C3-C878BF54DF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673144">
            <a:off x="5053575" y="3295180"/>
            <a:ext cx="1568966" cy="1476597"/>
          </a:xfrm>
          <a:prstGeom prst="rect">
            <a:avLst/>
          </a:prstGeom>
        </p:spPr>
      </p:pic>
    </p:spTree>
    <p:extLst>
      <p:ext uri="{BB962C8B-B14F-4D97-AF65-F5344CB8AC3E}">
        <p14:creationId xmlns:p14="http://schemas.microsoft.com/office/powerpoint/2010/main" val="18715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style.rotation</p:attrName>
                                        </p:attrNameLst>
                                      </p:cBhvr>
                                      <p:tavLst>
                                        <p:tav tm="0">
                                          <p:val>
                                            <p:fltVal val="90"/>
                                          </p:val>
                                        </p:tav>
                                        <p:tav tm="100000">
                                          <p:val>
                                            <p:fltVal val="0"/>
                                          </p:val>
                                        </p:tav>
                                      </p:tavLst>
                                    </p:anim>
                                    <p:animEffect transition="in" filter="fade">
                                      <p:cBhvr>
                                        <p:cTn id="18" dur="1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54" presetClass="path" presetSubtype="0" accel="50000" decel="50000" fill="hold" grpId="0" nodeType="clickEffect">
                                  <p:stCondLst>
                                    <p:cond delay="0"/>
                                  </p:stCondLst>
                                  <p:childTnLst>
                                    <p:animMotion origin="layout" path="M 0 0 c 0.004 -0.008 0.018 -0.016 0.023 -0.016 c 0.031 0 0.063 0.125 0.063 0.25 c 0 -0.063 0.016 -0.125 0.031 -0.125 c 0.016 0 0.031 0.063 0.031 0.125 c 0 -0.031 0.008 -0.063 0.016 -0.063 c 0.008 0 0.016 0.031 0.016 0.063 c 0 -0.016 0.004 -0.031 0.008 -0.031 c 0.004 0 0.008 0.016 0.008 0.031 c 0 -0.008 0.002 -0.016 0.004 -0.016 c 0.001 0 0.004 0.008 0.004 0.016 c 0 -0.004 0.001 -0.008 0.002 -0.008 c 0 0.001 0.002 0.004 0.002 0.008 c 0 -0.002 0 -0.004 0.001 -0.004 c 0 0.001 0.001 0.002 0.001 0.004 c 0 -0.001 0 -0.002 0 -0.003 c 0.001 0 0.001 0.001 0.001 0.002 c 0.001 0 0.001 -0.001 0.001 -0.002 c 0.001 0 0.001 0.001 0.001 0.002 E" pathEditMode="relative" ptsTypes="">
                                      <p:cBhvr>
                                        <p:cTn id="22" dur="2000" fill="hold"/>
                                        <p:tgtEl>
                                          <p:spTgt spid="3"/>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9" presetClass="path" presetSubtype="0" accel="50000" decel="50000" fill="hold" grpId="0" nodeType="clickEffect">
                                  <p:stCondLst>
                                    <p:cond delay="0"/>
                                  </p:stCondLst>
                                  <p:childTnLst>
                                    <p:animMotion origin="layout" path="M -0.37917 -0.04838 C -0.36719 -0.06643 -0.34623 -0.09236 -0.32123 -0.09236 C -0.28412 -0.09236 -0.25417 -0.06528 -0.25417 -0.03148 C -0.25417 -0.02037 -0.25717 -0.01042 -0.26329 -0.00139 C -0.26211 -0.00139 -0.37917 0.13357 -0.37917 0.13472 C -0.37917 0.13357 -0.49623 -0.00139 -0.49519 -0.00139 C -0.50118 -0.01042 -0.50417 -0.02037 -0.50417 -0.03148 C -0.50417 -0.06528 -0.47422 -0.09236 -0.4362 -0.09236 C -0.41211 -0.09236 -0.39115 -0.06643 -0.37917 -0.04838 Z " pathEditMode="relative" rAng="0" ptsTypes="AAAAAAAAA">
                                      <p:cBhvr>
                                        <p:cTn id="26" dur="2000" fill="hold"/>
                                        <p:tgtEl>
                                          <p:spTgt spid="8"/>
                                        </p:tgtEl>
                                        <p:attrNameLst>
                                          <p:attrName>ppt_x</p:attrName>
                                          <p:attrName>ppt_y</p:attrName>
                                        </p:attrNameLst>
                                      </p:cBhvr>
                                      <p:rCtr x="0" y="6944"/>
                                    </p:animMotion>
                                  </p:childTnLst>
                                </p:cTn>
                              </p:par>
                            </p:childTnLst>
                          </p:cTn>
                        </p:par>
                      </p:childTnLst>
                    </p:cTn>
                  </p:par>
                  <p:par>
                    <p:cTn id="27" fill="hold">
                      <p:stCondLst>
                        <p:cond delay="indefinite"/>
                      </p:stCondLst>
                      <p:childTnLst>
                        <p:par>
                          <p:cTn id="28" fill="hold">
                            <p:stCondLst>
                              <p:cond delay="0"/>
                            </p:stCondLst>
                            <p:childTnLst>
                              <p:par>
                                <p:cTn id="29" presetID="45" presetClass="path" presetSubtype="0" accel="50000" decel="50000" fill="hold" grpId="0" nodeType="clickEffect">
                                  <p:stCondLst>
                                    <p:cond delay="0"/>
                                  </p:stCondLst>
                                  <p:childTnLst>
                                    <p:animMotion origin="layout" path="M 4.58333E-6 7.40741E-7 L 0.03216 7.40741E-7 C 0.04713 7.40741E-7 0.06406 -0.01389 0.07916 -0.01597 C 0.09036 -0.01597 0.11093 -0.00301 0.12057 -0.00301 C 0.13346 -0.00301 0.14674 -0.00695 0.17122 -0.00695 L 0.18815 -0.16204 L 0.20703 0.025 L 0.22955 7.40741E-7 L 0.24843 -0.00695 L 0.29349 -0.00093 C 0.31432 -0.00394 0.33125 -0.0169 0.35182 -0.02199 C 0.3595 -0.02292 0.37643 -0.02407 0.38763 -0.02199 C 0.39895 -0.01991 0.40846 -0.00602 0.41224 -0.00509 C 0.41783 -0.00093 0.43099 -0.00509 0.43841 -0.00301 L 0.44987 7.40741E-7 L 0.47057 7.40741E-7 " pathEditMode="relative" rAng="0" ptsTypes="AAAAAAAAAAAAAAAA">
                                      <p:cBhvr>
                                        <p:cTn id="30" dur="2000" fill="hold"/>
                                        <p:tgtEl>
                                          <p:spTgt spid="9"/>
                                        </p:tgtEl>
                                        <p:attrNameLst>
                                          <p:attrName>ppt_x</p:attrName>
                                          <p:attrName>ppt_y</p:attrName>
                                        </p:attrNameLst>
                                      </p:cBhvr>
                                      <p:rCtr x="23529" y="-6852"/>
                                    </p:animMotion>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1"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3" presetClass="path" presetSubtype="0" accel="50000" decel="50000" fill="hold" grpId="2" nodeType="clickEffect">
                                  <p:stCondLst>
                                    <p:cond delay="0"/>
                                  </p:stCondLst>
                                  <p:childTnLst>
                                    <p:animMotion origin="layout" path="M 4.58333E-6 -1.11111E-6 L 0.25 -1.11111E-6 " pathEditMode="relative" rAng="0" ptsTypes="AA">
                                      <p:cBhvr>
                                        <p:cTn id="50" dur="2000" fill="hold"/>
                                        <p:tgtEl>
                                          <p:spTgt spid="8"/>
                                        </p:tgtEl>
                                        <p:attrNameLst>
                                          <p:attrName>ppt_x</p:attrName>
                                          <p:attrName>ppt_y</p:attrName>
                                        </p:attrNameLst>
                                      </p:cBhvr>
                                      <p:rCtr x="12500" y="0"/>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2"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randombar(horizontal)">
                                      <p:cBhvr>
                                        <p:cTn id="59" dur="500"/>
                                        <p:tgtEl>
                                          <p:spTgt spid="2"/>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2"/>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7" grpId="1"/>
      <p:bldP spid="7" grpId="2"/>
      <p:bldP spid="8" grpId="0"/>
      <p:bldP spid="8" grpId="1"/>
      <p:bldP spid="8" grpId="2"/>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734291"/>
            <a:ext cx="2133600" cy="2133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734291"/>
            <a:ext cx="1981200" cy="19812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2704111"/>
            <a:ext cx="3352800" cy="2514600"/>
          </a:xfrm>
          <a:prstGeom prst="rect">
            <a:avLst/>
          </a:prstGeom>
        </p:spPr>
      </p:pic>
    </p:spTree>
    <p:extLst>
      <p:ext uri="{BB962C8B-B14F-4D97-AF65-F5344CB8AC3E}">
        <p14:creationId xmlns:p14="http://schemas.microsoft.com/office/powerpoint/2010/main" val="142540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4" name="Picture 73">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76" name="Oval 75">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8" name="Picture 77">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80" name="Picture 79">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82" name="Rectangle 81">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4" name="Rectangle 83">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4338" name="Title 1"/>
          <p:cNvSpPr>
            <a:spLocks noGrp="1"/>
          </p:cNvSpPr>
          <p:nvPr>
            <p:ph type="title"/>
          </p:nvPr>
        </p:nvSpPr>
        <p:spPr>
          <a:xfrm>
            <a:off x="4872012" y="1447800"/>
            <a:ext cx="5222325" cy="3329581"/>
          </a:xfrm>
        </p:spPr>
        <p:txBody>
          <a:bodyPr vert="horz" lIns="91440" tIns="45720" rIns="91440" bIns="45720" rtlCol="0" anchor="b">
            <a:normAutofit/>
          </a:bodyPr>
          <a:lstStyle/>
          <a:p>
            <a:r>
              <a:rPr lang="en-US" sz="7200">
                <a:solidFill>
                  <a:srgbClr val="EBEBEB"/>
                </a:solidFill>
              </a:rPr>
              <a:t>Friends First</a:t>
            </a:r>
          </a:p>
        </p:txBody>
      </p:sp>
      <p:sp>
        <p:nvSpPr>
          <p:cNvPr id="86"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4339" name="Picture 2" descr="couple piggy back.jpg"/>
          <p:cNvPicPr>
            <a:picLocks noChangeAspect="1"/>
          </p:cNvPicPr>
          <p:nvPr/>
        </p:nvPicPr>
        <p:blipFill rotWithShape="1">
          <a:blip r:embed="rId8" cstate="print"/>
          <a:srcRect r="12862"/>
          <a:stretch/>
        </p:blipFill>
        <p:spPr bwMode="auto">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a:noFill/>
        </p:spPr>
      </p:pic>
      <p:sp>
        <p:nvSpPr>
          <p:cNvPr id="88" name="Rectangle 87">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4338"/>
                                        </p:tgtEl>
                                        <p:attrNameLst>
                                          <p:attrName>style.visibility</p:attrName>
                                        </p:attrNameLst>
                                      </p:cBhvr>
                                      <p:to>
                                        <p:strVal val="visible"/>
                                      </p:to>
                                    </p:set>
                                    <p:animEffect transition="in" filter="fade">
                                      <p:cBhvr>
                                        <p:cTn id="7" dur="7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E6F9A3-300E-47F5-B41C-C8C5E758D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8434" name="Title 2"/>
          <p:cNvSpPr>
            <a:spLocks noGrp="1"/>
          </p:cNvSpPr>
          <p:nvPr>
            <p:ph type="title"/>
          </p:nvPr>
        </p:nvSpPr>
        <p:spPr>
          <a:xfrm>
            <a:off x="648929" y="1063417"/>
            <a:ext cx="3505495" cy="4675396"/>
          </a:xfrm>
        </p:spPr>
        <p:txBody>
          <a:bodyPr anchor="ctr">
            <a:normAutofit/>
          </a:bodyPr>
          <a:lstStyle/>
          <a:p>
            <a:pPr eaLnBrk="1" hangingPunct="1">
              <a:lnSpc>
                <a:spcPct val="90000"/>
              </a:lnSpc>
            </a:pPr>
            <a:r>
              <a:rPr lang="en-US" sz="3600">
                <a:solidFill>
                  <a:srgbClr val="F2F2F2"/>
                </a:solidFill>
              </a:rPr>
              <a:t>Strengths of Happy Couples verses Unhappy Couples Regarding Couple Closeness</a:t>
            </a:r>
          </a:p>
        </p:txBody>
      </p:sp>
      <p:sp>
        <p:nvSpPr>
          <p:cNvPr id="73" name="Rectangle 72">
            <a:extLst>
              <a:ext uri="{FF2B5EF4-FFF2-40B4-BE49-F238E27FC236}">
                <a16:creationId xmlns:a16="http://schemas.microsoft.com/office/drawing/2014/main" id="{61B4701B-39FE-43B8-86AA-D6B8789C2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ounded Rectangle 9">
            <a:extLst>
              <a:ext uri="{FF2B5EF4-FFF2-40B4-BE49-F238E27FC236}">
                <a16:creationId xmlns:a16="http://schemas.microsoft.com/office/drawing/2014/main" id="{E9A7EF13-49FA-4355-971A-34B065F35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2CF3C3E-0F7B-4F0C-8EBD-BDD38E9C6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4"/>
          <p:cNvGraphicFramePr>
            <a:graphicFrameLocks noGrp="1"/>
          </p:cNvGraphicFramePr>
          <p:nvPr>
            <p:ph idx="1"/>
            <p:extLst>
              <p:ext uri="{D42A27DB-BD31-4B8C-83A1-F6EECF244321}">
                <p14:modId xmlns:p14="http://schemas.microsoft.com/office/powerpoint/2010/main" val="1928221256"/>
              </p:ext>
            </p:extLst>
          </p:nvPr>
        </p:nvGraphicFramePr>
        <p:xfrm>
          <a:off x="5608638" y="1085771"/>
          <a:ext cx="5614988" cy="4532472"/>
        </p:xfrm>
        <a:graphic>
          <a:graphicData uri="http://schemas.openxmlformats.org/drawingml/2006/table">
            <a:tbl>
              <a:tblPr firstRow="1" bandRow="1">
                <a:tableStyleId>{5C22544A-7EE6-4342-B048-85BDC9FD1C3A}</a:tableStyleId>
              </a:tblPr>
              <a:tblGrid>
                <a:gridCol w="1900090">
                  <a:extLst>
                    <a:ext uri="{9D8B030D-6E8A-4147-A177-3AD203B41FA5}">
                      <a16:colId xmlns:a16="http://schemas.microsoft.com/office/drawing/2014/main" val="20000"/>
                    </a:ext>
                  </a:extLst>
                </a:gridCol>
                <a:gridCol w="1857449">
                  <a:extLst>
                    <a:ext uri="{9D8B030D-6E8A-4147-A177-3AD203B41FA5}">
                      <a16:colId xmlns:a16="http://schemas.microsoft.com/office/drawing/2014/main" val="20001"/>
                    </a:ext>
                  </a:extLst>
                </a:gridCol>
                <a:gridCol w="1857449">
                  <a:extLst>
                    <a:ext uri="{9D8B030D-6E8A-4147-A177-3AD203B41FA5}">
                      <a16:colId xmlns:a16="http://schemas.microsoft.com/office/drawing/2014/main" val="20002"/>
                    </a:ext>
                  </a:extLst>
                </a:gridCol>
              </a:tblGrid>
              <a:tr h="1056364">
                <a:tc>
                  <a:txBody>
                    <a:bodyPr/>
                    <a:lstStyle/>
                    <a:p>
                      <a:r>
                        <a:rPr lang="en-US" sz="2000"/>
                        <a:t>Closeness</a:t>
                      </a:r>
                      <a:r>
                        <a:rPr lang="en-US" sz="2000" baseline="0"/>
                        <a:t> Issues</a:t>
                      </a:r>
                      <a:endParaRPr lang="en-US" sz="2000"/>
                    </a:p>
                  </a:txBody>
                  <a:tcPr marL="94379" marR="94379" marT="47190" marB="47190"/>
                </a:tc>
                <a:tc>
                  <a:txBody>
                    <a:bodyPr/>
                    <a:lstStyle/>
                    <a:p>
                      <a:r>
                        <a:rPr lang="en-US" sz="2000"/>
                        <a:t>Happy Couples % of Agreement</a:t>
                      </a:r>
                    </a:p>
                  </a:txBody>
                  <a:tcPr marL="94379" marR="94379" marT="47190" marB="47190"/>
                </a:tc>
                <a:tc>
                  <a:txBody>
                    <a:bodyPr/>
                    <a:lstStyle/>
                    <a:p>
                      <a:r>
                        <a:rPr lang="en-US" sz="2000"/>
                        <a:t>Unhappy Couples % of Agreement</a:t>
                      </a:r>
                    </a:p>
                  </a:txBody>
                  <a:tcPr marL="94379" marR="94379" marT="47190" marB="47190"/>
                </a:tc>
                <a:extLst>
                  <a:ext uri="{0D108BD9-81ED-4DB2-BD59-A6C34878D82A}">
                    <a16:rowId xmlns:a16="http://schemas.microsoft.com/office/drawing/2014/main" val="10000"/>
                  </a:ext>
                </a:extLst>
              </a:tr>
              <a:tr h="749348">
                <a:tc>
                  <a:txBody>
                    <a:bodyPr/>
                    <a:lstStyle/>
                    <a:p>
                      <a:r>
                        <a:rPr lang="en-US" sz="2000"/>
                        <a:t>Togetherness</a:t>
                      </a:r>
                      <a:r>
                        <a:rPr lang="en-US" sz="2000" baseline="0"/>
                        <a:t> as a priority</a:t>
                      </a:r>
                      <a:endParaRPr lang="en-US" sz="2000"/>
                    </a:p>
                  </a:txBody>
                  <a:tcPr marL="94379" marR="94379" marT="47190" marB="47190"/>
                </a:tc>
                <a:tc>
                  <a:txBody>
                    <a:bodyPr/>
                    <a:lstStyle/>
                    <a:p>
                      <a:pPr algn="ctr"/>
                      <a:r>
                        <a:rPr lang="en-US" sz="2000"/>
                        <a:t>97%</a:t>
                      </a:r>
                    </a:p>
                  </a:txBody>
                  <a:tcPr marL="94379" marR="94379" marT="47190" marB="47190"/>
                </a:tc>
                <a:tc>
                  <a:txBody>
                    <a:bodyPr/>
                    <a:lstStyle/>
                    <a:p>
                      <a:pPr algn="ctr"/>
                      <a:r>
                        <a:rPr lang="en-US" sz="2000"/>
                        <a:t>28%</a:t>
                      </a:r>
                    </a:p>
                  </a:txBody>
                  <a:tcPr marL="94379" marR="94379" marT="47190" marB="47190"/>
                </a:tc>
                <a:extLst>
                  <a:ext uri="{0D108BD9-81ED-4DB2-BD59-A6C34878D82A}">
                    <a16:rowId xmlns:a16="http://schemas.microsoft.com/office/drawing/2014/main" val="10001"/>
                  </a:ext>
                </a:extLst>
              </a:tr>
              <a:tr h="1363380">
                <a:tc>
                  <a:txBody>
                    <a:bodyPr/>
                    <a:lstStyle/>
                    <a:p>
                      <a:r>
                        <a:rPr lang="en-US" sz="2000"/>
                        <a:t>Enjoy spending free time with spouse</a:t>
                      </a:r>
                    </a:p>
                  </a:txBody>
                  <a:tcPr marL="94379" marR="94379" marT="47190" marB="47190"/>
                </a:tc>
                <a:tc>
                  <a:txBody>
                    <a:bodyPr/>
                    <a:lstStyle/>
                    <a:p>
                      <a:pPr algn="ctr"/>
                      <a:r>
                        <a:rPr lang="en-US" sz="2000"/>
                        <a:t>97%</a:t>
                      </a:r>
                    </a:p>
                  </a:txBody>
                  <a:tcPr marL="94379" marR="94379" marT="47190" marB="47190"/>
                </a:tc>
                <a:tc>
                  <a:txBody>
                    <a:bodyPr/>
                    <a:lstStyle/>
                    <a:p>
                      <a:pPr algn="ctr"/>
                      <a:r>
                        <a:rPr lang="en-US" sz="2000"/>
                        <a:t>43%</a:t>
                      </a:r>
                    </a:p>
                  </a:txBody>
                  <a:tcPr marL="94379" marR="94379" marT="47190" marB="47190"/>
                </a:tc>
                <a:extLst>
                  <a:ext uri="{0D108BD9-81ED-4DB2-BD59-A6C34878D82A}">
                    <a16:rowId xmlns:a16="http://schemas.microsoft.com/office/drawing/2014/main" val="10002"/>
                  </a:ext>
                </a:extLst>
              </a:tr>
              <a:tr h="1363380">
                <a:tc>
                  <a:txBody>
                    <a:bodyPr/>
                    <a:lstStyle/>
                    <a:p>
                      <a:r>
                        <a:rPr lang="en-US" sz="2000"/>
                        <a:t>Friends</a:t>
                      </a:r>
                      <a:r>
                        <a:rPr lang="en-US" sz="2000" baseline="0"/>
                        <a:t> and family do not interfere with the couple</a:t>
                      </a:r>
                      <a:endParaRPr lang="en-US" sz="2000"/>
                    </a:p>
                  </a:txBody>
                  <a:tcPr marL="94379" marR="94379" marT="47190" marB="47190"/>
                </a:tc>
                <a:tc>
                  <a:txBody>
                    <a:bodyPr/>
                    <a:lstStyle/>
                    <a:p>
                      <a:pPr algn="ctr"/>
                      <a:r>
                        <a:rPr lang="en-US" sz="2000"/>
                        <a:t>81%</a:t>
                      </a:r>
                    </a:p>
                  </a:txBody>
                  <a:tcPr marL="94379" marR="94379" marT="47190" marB="47190"/>
                </a:tc>
                <a:tc>
                  <a:txBody>
                    <a:bodyPr/>
                    <a:lstStyle/>
                    <a:p>
                      <a:pPr algn="ctr"/>
                      <a:r>
                        <a:rPr lang="en-US" sz="2000"/>
                        <a:t>38%</a:t>
                      </a:r>
                    </a:p>
                  </a:txBody>
                  <a:tcPr marL="94379" marR="94379" marT="47190" marB="47190"/>
                </a:tc>
                <a:extLst>
                  <a:ext uri="{0D108BD9-81ED-4DB2-BD59-A6C34878D82A}">
                    <a16:rowId xmlns:a16="http://schemas.microsoft.com/office/drawing/2014/main" val="10003"/>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Grt-Strt-graphic-only.jpg"/>
          <p:cNvPicPr>
            <a:picLocks noChangeAspect="1"/>
          </p:cNvPicPr>
          <p:nvPr/>
        </p:nvPicPr>
        <p:blipFill rotWithShape="1">
          <a:blip r:embed="rId3" cstate="print">
            <a:alphaModFix amt="55000"/>
          </a:blip>
          <a:srcRect l="8793" r="10541" b="1"/>
          <a:stretch/>
        </p:blipFill>
        <p:spPr bwMode="auto">
          <a:xfrm>
            <a:off x="1524020" y="-9107"/>
            <a:ext cx="9143980" cy="6858000"/>
          </a:xfrm>
          <a:prstGeom prst="rect">
            <a:avLst/>
          </a:prstGeom>
          <a:noFill/>
        </p:spPr>
      </p:pic>
      <p:graphicFrame>
        <p:nvGraphicFramePr>
          <p:cNvPr id="19461" name="Content Placeholder 2">
            <a:extLst>
              <a:ext uri="{FF2B5EF4-FFF2-40B4-BE49-F238E27FC236}">
                <a16:creationId xmlns:a16="http://schemas.microsoft.com/office/drawing/2014/main" id="{E2FB7D1A-858C-49F8-B63F-D7406B2BB5E8}"/>
              </a:ext>
            </a:extLst>
          </p:cNvPr>
          <p:cNvGraphicFramePr>
            <a:graphicFrameLocks noGrp="1"/>
          </p:cNvGraphicFramePr>
          <p:nvPr>
            <p:ph idx="1"/>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Janice &amp; Wib ponchos.JPG"/>
          <p:cNvPicPr>
            <a:picLocks noChangeAspect="1"/>
          </p:cNvPicPr>
          <p:nvPr/>
        </p:nvPicPr>
        <p:blipFill>
          <a:blip r:embed="rId3" cstate="print"/>
          <a:srcRect/>
          <a:stretch>
            <a:fillRect/>
          </a:stretch>
        </p:blipFill>
        <p:spPr bwMode="auto">
          <a:xfrm>
            <a:off x="2133600" y="228600"/>
            <a:ext cx="7924800" cy="63246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LaPlatta.JPG"/>
          <p:cNvPicPr>
            <a:picLocks noChangeAspect="1"/>
          </p:cNvPicPr>
          <p:nvPr/>
        </p:nvPicPr>
        <p:blipFill>
          <a:blip r:embed="rId3" cstate="print"/>
          <a:srcRect/>
          <a:stretch>
            <a:fillRect/>
          </a:stretch>
        </p:blipFill>
        <p:spPr bwMode="auto">
          <a:xfrm>
            <a:off x="1905000" y="111125"/>
            <a:ext cx="8382000" cy="663575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Tips for Marital Success</a:t>
            </a:r>
          </a:p>
        </p:txBody>
      </p:sp>
      <p:sp>
        <p:nvSpPr>
          <p:cNvPr id="5" name="Content Placeholder 4"/>
          <p:cNvSpPr>
            <a:spLocks noGrp="1"/>
          </p:cNvSpPr>
          <p:nvPr>
            <p:ph idx="1"/>
          </p:nvPr>
        </p:nvSpPr>
        <p:spPr/>
        <p:txBody>
          <a:bodyPr>
            <a:normAutofit/>
          </a:bodyPr>
          <a:lstStyle/>
          <a:p>
            <a:r>
              <a:rPr lang="en-US" sz="3600" dirty="0"/>
              <a:t>Friends First</a:t>
            </a:r>
          </a:p>
          <a:p>
            <a:r>
              <a:rPr lang="en-US" sz="3600" dirty="0"/>
              <a:t>Commit!</a:t>
            </a:r>
          </a:p>
        </p:txBody>
      </p:sp>
      <p:pic>
        <p:nvPicPr>
          <p:cNvPr id="6" name="Picture 1" descr="young couple working out.jpg">
            <a:extLst>
              <a:ext uri="{FF2B5EF4-FFF2-40B4-BE49-F238E27FC236}">
                <a16:creationId xmlns:a16="http://schemas.microsoft.com/office/drawing/2014/main" id="{06371541-7E97-4694-A220-A57DC374873F}"/>
              </a:ext>
            </a:extLst>
          </p:cNvPr>
          <p:cNvPicPr>
            <a:picLocks noChangeAspect="1"/>
          </p:cNvPicPr>
          <p:nvPr/>
        </p:nvPicPr>
        <p:blipFill>
          <a:blip r:embed="rId2" cstate="print"/>
          <a:srcRect/>
          <a:stretch>
            <a:fillRect/>
          </a:stretch>
        </p:blipFill>
        <p:spPr bwMode="auto">
          <a:xfrm>
            <a:off x="6363929" y="2959509"/>
            <a:ext cx="5232400" cy="3695700"/>
          </a:xfrm>
          <a:prstGeom prst="rect">
            <a:avLst/>
          </a:prstGeom>
          <a:noFill/>
          <a:ln w="9525">
            <a:noFill/>
            <a:miter lim="800000"/>
            <a:headEnd/>
            <a:tailEnd/>
          </a:ln>
        </p:spPr>
      </p:pic>
    </p:spTree>
    <p:extLst>
      <p:ext uri="{BB962C8B-B14F-4D97-AF65-F5344CB8AC3E}">
        <p14:creationId xmlns:p14="http://schemas.microsoft.com/office/powerpoint/2010/main" val="24212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FEBA0-5CE7-49A8-9146-138E70ACF903}"/>
              </a:ext>
            </a:extLst>
          </p:cNvPr>
          <p:cNvSpPr>
            <a:spLocks noGrp="1"/>
          </p:cNvSpPr>
          <p:nvPr>
            <p:ph type="title"/>
          </p:nvPr>
        </p:nvSpPr>
        <p:spPr/>
        <p:txBody>
          <a:bodyPr/>
          <a:lstStyle/>
          <a:p>
            <a:r>
              <a:rPr lang="en-US" dirty="0"/>
              <a:t>Benefits of Marriage</a:t>
            </a:r>
          </a:p>
        </p:txBody>
      </p:sp>
      <p:sp>
        <p:nvSpPr>
          <p:cNvPr id="3" name="Content Placeholder 2">
            <a:extLst>
              <a:ext uri="{FF2B5EF4-FFF2-40B4-BE49-F238E27FC236}">
                <a16:creationId xmlns:a16="http://schemas.microsoft.com/office/drawing/2014/main" id="{C96782D7-3867-4498-88AB-7D670E874149}"/>
              </a:ext>
            </a:extLst>
          </p:cNvPr>
          <p:cNvSpPr>
            <a:spLocks noGrp="1"/>
          </p:cNvSpPr>
          <p:nvPr>
            <p:ph idx="1"/>
          </p:nvPr>
        </p:nvSpPr>
        <p:spPr/>
        <p:txBody>
          <a:bodyPr>
            <a:normAutofit/>
          </a:bodyPr>
          <a:lstStyle/>
          <a:p>
            <a:r>
              <a:rPr lang="en-US" sz="2400" dirty="0"/>
              <a:t>$$</a:t>
            </a:r>
          </a:p>
          <a:p>
            <a:r>
              <a:rPr lang="en-US" sz="2400" dirty="0"/>
              <a:t>Deal with stress better</a:t>
            </a:r>
          </a:p>
          <a:p>
            <a:r>
              <a:rPr lang="en-US" sz="2400" dirty="0"/>
              <a:t>Lower cases of stress &amp; depression</a:t>
            </a:r>
          </a:p>
          <a:p>
            <a:r>
              <a:rPr lang="en-US" sz="2400" dirty="0"/>
              <a:t>Improved health and lifestyle</a:t>
            </a:r>
          </a:p>
          <a:p>
            <a:r>
              <a:rPr lang="en-US" sz="2400" dirty="0"/>
              <a:t>Improved life expectancy &amp; recovery rates</a:t>
            </a:r>
          </a:p>
          <a:p>
            <a:r>
              <a:rPr lang="en-US" sz="2400" dirty="0"/>
              <a:t>Better sleep</a:t>
            </a:r>
          </a:p>
          <a:p>
            <a:r>
              <a:rPr lang="en-US" sz="2400" dirty="0"/>
              <a:t>Physical security</a:t>
            </a:r>
          </a:p>
          <a:p>
            <a:r>
              <a:rPr lang="en-US" sz="2400" dirty="0"/>
              <a:t>LOVE &amp; COMPANIONSHIP</a:t>
            </a:r>
          </a:p>
        </p:txBody>
      </p:sp>
    </p:spTree>
    <p:extLst>
      <p:ext uri="{BB962C8B-B14F-4D97-AF65-F5344CB8AC3E}">
        <p14:creationId xmlns:p14="http://schemas.microsoft.com/office/powerpoint/2010/main" val="230605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ircle(in)">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You Say “I</a:t>
            </a:r>
          </a:p>
        </p:txBody>
      </p:sp>
      <p:sp>
        <p:nvSpPr>
          <p:cNvPr id="3" name="Content Placeholder 2"/>
          <p:cNvSpPr>
            <a:spLocks noGrp="1"/>
          </p:cNvSpPr>
          <p:nvPr>
            <p:ph idx="1"/>
          </p:nvPr>
        </p:nvSpPr>
        <p:spPr>
          <a:xfrm>
            <a:off x="609600" y="1600201"/>
            <a:ext cx="6529137" cy="4525963"/>
          </a:xfrm>
        </p:spPr>
        <p:txBody>
          <a:bodyPr/>
          <a:lstStyle/>
          <a:p>
            <a:r>
              <a:rPr lang="en-US" dirty="0">
                <a:solidFill>
                  <a:srgbClr val="00B050"/>
                </a:solidFill>
              </a:rPr>
              <a:t>Commitment #1- I’m committed to staying in the marriage</a:t>
            </a:r>
          </a:p>
          <a:p>
            <a:r>
              <a:rPr lang="en-US" dirty="0">
                <a:solidFill>
                  <a:srgbClr val="00B050"/>
                </a:solidFill>
              </a:rPr>
              <a:t>Commitment #2- I’m committed to make this the best relationship possible.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0673" y="2133600"/>
            <a:ext cx="3406356" cy="5103514"/>
          </a:xfrm>
          <a:prstGeom prst="rect">
            <a:avLst/>
          </a:prstGeom>
        </p:spPr>
      </p:pic>
    </p:spTree>
    <p:extLst>
      <p:ext uri="{BB962C8B-B14F-4D97-AF65-F5344CB8AC3E}">
        <p14:creationId xmlns:p14="http://schemas.microsoft.com/office/powerpoint/2010/main" val="36441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3669" y="862149"/>
            <a:ext cx="9004662" cy="5262979"/>
          </a:xfrm>
          <a:prstGeom prst="rect">
            <a:avLst/>
          </a:prstGeom>
        </p:spPr>
        <p:txBody>
          <a:bodyPr wrap="square">
            <a:spAutoFit/>
          </a:bodyPr>
          <a:lstStyle/>
          <a:p>
            <a:r>
              <a:rPr lang="en-US" sz="2800" dirty="0"/>
              <a:t>Colossians 3: 12 God has chosen you and made you his holy people. He loves you. So you should always clothe yourselves with mercy, kindness, humility, gentleness, and patience. 13 Bear with each other and forgive each other. If someone does wrong to you, forgive that person because the Lord forgave you. 14 Even more than all this, clothe yourself in love. Love is what holds you all together in perfect unity. 15 Let the peace that Christ gives control your thinking, because you were all called together in one body[d] to have peace. Always be thankful.</a:t>
            </a:r>
          </a:p>
        </p:txBody>
      </p:sp>
    </p:spTree>
    <p:extLst>
      <p:ext uri="{BB962C8B-B14F-4D97-AF65-F5344CB8AC3E}">
        <p14:creationId xmlns:p14="http://schemas.microsoft.com/office/powerpoint/2010/main" val="1984506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5025" y="841375"/>
            <a:ext cx="4391024" cy="4353903"/>
          </a:xfrm>
        </p:spPr>
        <p:txBody>
          <a:bodyPr>
            <a:noAutofit/>
          </a:bodyPr>
          <a:lstStyle/>
          <a:p>
            <a:pPr marL="0" indent="0">
              <a:lnSpc>
                <a:spcPct val="90000"/>
              </a:lnSpc>
              <a:buNone/>
            </a:pPr>
            <a:r>
              <a:rPr lang="en-US" sz="2400" dirty="0">
                <a:solidFill>
                  <a:schemeClr val="tx1">
                    <a:alpha val="80000"/>
                  </a:schemeClr>
                </a:solidFill>
              </a:rPr>
              <a:t>Proverbs 12:18</a:t>
            </a:r>
          </a:p>
          <a:p>
            <a:pPr marL="0" indent="0">
              <a:lnSpc>
                <a:spcPct val="90000"/>
              </a:lnSpc>
              <a:buNone/>
            </a:pPr>
            <a:r>
              <a:rPr lang="en-US" sz="2400" dirty="0">
                <a:solidFill>
                  <a:schemeClr val="tx1">
                    <a:alpha val="80000"/>
                  </a:schemeClr>
                </a:solidFill>
              </a:rPr>
              <a:t>Careless words stab like a sword,</a:t>
            </a:r>
            <a:br>
              <a:rPr lang="en-US" sz="2400" dirty="0">
                <a:solidFill>
                  <a:schemeClr val="tx1">
                    <a:alpha val="80000"/>
                  </a:schemeClr>
                </a:solidFill>
              </a:rPr>
            </a:br>
            <a:r>
              <a:rPr lang="en-US" sz="2400" dirty="0">
                <a:solidFill>
                  <a:schemeClr val="tx1">
                    <a:alpha val="80000"/>
                  </a:schemeClr>
                </a:solidFill>
              </a:rPr>
              <a:t>    but wise words bring healing..</a:t>
            </a:r>
          </a:p>
          <a:p>
            <a:pPr marL="0" indent="0">
              <a:lnSpc>
                <a:spcPct val="90000"/>
              </a:lnSpc>
              <a:buNone/>
            </a:pPr>
            <a:endParaRPr lang="en-US" sz="2400" dirty="0">
              <a:solidFill>
                <a:schemeClr val="tx1">
                  <a:alpha val="80000"/>
                </a:schemeClr>
              </a:solidFill>
            </a:endParaRPr>
          </a:p>
          <a:p>
            <a:pPr marL="0" indent="0">
              <a:lnSpc>
                <a:spcPct val="90000"/>
              </a:lnSpc>
              <a:buNone/>
            </a:pPr>
            <a:r>
              <a:rPr lang="en-US" sz="2400" dirty="0">
                <a:solidFill>
                  <a:schemeClr val="tx1">
                    <a:alpha val="80000"/>
                  </a:schemeClr>
                </a:solidFill>
              </a:rPr>
              <a:t>Colossians 3:8</a:t>
            </a:r>
          </a:p>
          <a:p>
            <a:pPr marL="0" indent="0">
              <a:lnSpc>
                <a:spcPct val="90000"/>
              </a:lnSpc>
              <a:buNone/>
            </a:pPr>
            <a:r>
              <a:rPr lang="en-US" sz="2400" b="1" baseline="30000" dirty="0">
                <a:solidFill>
                  <a:schemeClr val="tx1">
                    <a:alpha val="80000"/>
                  </a:schemeClr>
                </a:solidFill>
              </a:rPr>
              <a:t> </a:t>
            </a:r>
            <a:r>
              <a:rPr lang="en-US" sz="2400" dirty="0">
                <a:solidFill>
                  <a:schemeClr val="tx1">
                    <a:alpha val="80000"/>
                  </a:schemeClr>
                </a:solidFill>
              </a:rPr>
              <a:t>But now also put these things out of your life: anger, bad temper, doing or saying things to hurt others, and using evil words when you talk.</a:t>
            </a:r>
          </a:p>
        </p:txBody>
      </p:sp>
      <p:pic>
        <p:nvPicPr>
          <p:cNvPr id="4" name="Picture 3"/>
          <p:cNvPicPr>
            <a:picLocks noChangeAspect="1"/>
          </p:cNvPicPr>
          <p:nvPr/>
        </p:nvPicPr>
        <p:blipFill rotWithShape="1">
          <a:blip r:embed="rId2"/>
          <a:srcRect l="21072" r="12104" b="-2"/>
          <a:stretch/>
        </p:blipFill>
        <p:spPr>
          <a:xfrm>
            <a:off x="6096000" y="841375"/>
            <a:ext cx="5260975" cy="464502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Tree>
    <p:extLst>
      <p:ext uri="{BB962C8B-B14F-4D97-AF65-F5344CB8AC3E}">
        <p14:creationId xmlns:p14="http://schemas.microsoft.com/office/powerpoint/2010/main" val="3769266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7769" y="1909192"/>
            <a:ext cx="4586513" cy="3647710"/>
          </a:xfrm>
        </p:spPr>
        <p:txBody>
          <a:bodyPr>
            <a:normAutofit/>
          </a:bodyPr>
          <a:lstStyle/>
          <a:p>
            <a:pPr marL="0" indent="0">
              <a:buNone/>
            </a:pPr>
            <a:r>
              <a:rPr lang="en-US" sz="2000" dirty="0"/>
              <a:t>Ephesians 4:26-27  </a:t>
            </a:r>
            <a:r>
              <a:rPr lang="en-US" sz="2000" b="1" baseline="30000" dirty="0"/>
              <a:t>26 </a:t>
            </a:r>
            <a:r>
              <a:rPr lang="en-US" sz="2000" dirty="0"/>
              <a:t>When you are angry, do not sin, and be sure to stop being angry before the end of the day. </a:t>
            </a:r>
            <a:r>
              <a:rPr lang="en-US" sz="2000" b="1" baseline="30000" dirty="0"/>
              <a:t>27 </a:t>
            </a:r>
            <a:r>
              <a:rPr lang="en-US" sz="2000" dirty="0"/>
              <a:t>Do not give the devil a way to defeat you</a:t>
            </a:r>
          </a:p>
          <a:p>
            <a:pPr marL="0" indent="0">
              <a:buNone/>
            </a:pPr>
            <a:r>
              <a:rPr lang="en-US" sz="2000" dirty="0"/>
              <a:t>James 1:19  </a:t>
            </a:r>
            <a:r>
              <a:rPr lang="en-US" sz="2000" b="1" baseline="30000" dirty="0"/>
              <a:t> </a:t>
            </a:r>
            <a:r>
              <a:rPr lang="en-US" sz="2000" dirty="0"/>
              <a:t>My dear brothers and sisters, always be willing to listen and slow to speak. Do not become angry easily,</a:t>
            </a:r>
          </a:p>
        </p:txBody>
      </p:sp>
      <p:pic>
        <p:nvPicPr>
          <p:cNvPr id="2" name="Picture 1"/>
          <p:cNvPicPr>
            <a:picLocks noChangeAspect="1"/>
          </p:cNvPicPr>
          <p:nvPr/>
        </p:nvPicPr>
        <p:blipFill rotWithShape="1">
          <a:blip r:embed="rId2"/>
          <a:srcRect l="30108" r="21141" b="-1"/>
          <a:stretch/>
        </p:blipFill>
        <p:spPr>
          <a:xfrm>
            <a:off x="6525453" y="10"/>
            <a:ext cx="5666547" cy="6857990"/>
          </a:xfrm>
          <a:prstGeom prst="rect">
            <a:avLst/>
          </a:prstGeom>
        </p:spPr>
      </p:pic>
    </p:spTree>
    <p:extLst>
      <p:ext uri="{BB962C8B-B14F-4D97-AF65-F5344CB8AC3E}">
        <p14:creationId xmlns:p14="http://schemas.microsoft.com/office/powerpoint/2010/main" val="2896904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2263-94B6-416A-8689-2B975E0135DD}"/>
              </a:ext>
            </a:extLst>
          </p:cNvPr>
          <p:cNvSpPr>
            <a:spLocks noGrp="1"/>
          </p:cNvSpPr>
          <p:nvPr>
            <p:ph type="title"/>
          </p:nvPr>
        </p:nvSpPr>
        <p:spPr>
          <a:xfrm>
            <a:off x="874220" y="1767951"/>
            <a:ext cx="9404723" cy="1400530"/>
          </a:xfrm>
        </p:spPr>
        <p:txBody>
          <a:bodyPr/>
          <a:lstStyle/>
          <a:p>
            <a:r>
              <a:rPr lang="en-US" dirty="0"/>
              <a:t>What keeps these wonderful, life-giving behaviors from taking place on regular basis?</a:t>
            </a:r>
          </a:p>
        </p:txBody>
      </p:sp>
      <p:sp>
        <p:nvSpPr>
          <p:cNvPr id="3" name="Content Placeholder 2">
            <a:extLst>
              <a:ext uri="{FF2B5EF4-FFF2-40B4-BE49-F238E27FC236}">
                <a16:creationId xmlns:a16="http://schemas.microsoft.com/office/drawing/2014/main" id="{9EF0B60A-9F58-4711-8047-654EC125867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7987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738D5EF-1077-4A66-8164-7F4DA6B1B009}"/>
              </a:ext>
            </a:extLst>
          </p:cNvPr>
          <p:cNvSpPr>
            <a:spLocks noGrp="1"/>
          </p:cNvSpPr>
          <p:nvPr>
            <p:ph type="title"/>
          </p:nvPr>
        </p:nvSpPr>
        <p:spPr/>
        <p:txBody>
          <a:bodyPr/>
          <a:lstStyle/>
          <a:p>
            <a:pPr algn="ctr"/>
            <a:r>
              <a:rPr lang="en-US" dirty="0"/>
              <a:t>Break</a:t>
            </a:r>
          </a:p>
        </p:txBody>
      </p:sp>
      <p:sp>
        <p:nvSpPr>
          <p:cNvPr id="9" name="Text Placeholder 8">
            <a:extLst>
              <a:ext uri="{FF2B5EF4-FFF2-40B4-BE49-F238E27FC236}">
                <a16:creationId xmlns:a16="http://schemas.microsoft.com/office/drawing/2014/main" id="{CD0E219F-605D-4287-9A51-02B72BC2BD37}"/>
              </a:ext>
            </a:extLst>
          </p:cNvPr>
          <p:cNvSpPr>
            <a:spLocks noGrp="1"/>
          </p:cNvSpPr>
          <p:nvPr>
            <p:ph type="body" sz="half" idx="14"/>
          </p:nvPr>
        </p:nvSpPr>
        <p:spPr/>
        <p:txBody>
          <a:bodyPr/>
          <a:lstStyle/>
          <a:p>
            <a:endParaRPr lang="en-US"/>
          </a:p>
        </p:txBody>
      </p:sp>
      <p:sp>
        <p:nvSpPr>
          <p:cNvPr id="8" name="Text Placeholder 7">
            <a:extLst>
              <a:ext uri="{FF2B5EF4-FFF2-40B4-BE49-F238E27FC236}">
                <a16:creationId xmlns:a16="http://schemas.microsoft.com/office/drawing/2014/main" id="{430C2A9D-DB65-486C-BE08-0A9E5A0AA69C}"/>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18911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Basic Ways of Behaving Badly</a:t>
            </a:r>
          </a:p>
        </p:txBody>
      </p:sp>
      <p:sp>
        <p:nvSpPr>
          <p:cNvPr id="3" name="Content Placeholder 2"/>
          <p:cNvSpPr>
            <a:spLocks noGrp="1"/>
          </p:cNvSpPr>
          <p:nvPr>
            <p:ph idx="1"/>
          </p:nvPr>
        </p:nvSpPr>
        <p:spPr/>
        <p:txBody>
          <a:bodyPr>
            <a:normAutofit/>
          </a:bodyPr>
          <a:lstStyle/>
          <a:p>
            <a:r>
              <a:rPr lang="en-US" sz="4000" dirty="0"/>
              <a:t>Blame</a:t>
            </a:r>
          </a:p>
          <a:p>
            <a:r>
              <a:rPr lang="en-US" sz="4000" dirty="0"/>
              <a:t>Shame Self</a:t>
            </a:r>
          </a:p>
          <a:p>
            <a:r>
              <a:rPr lang="en-US" sz="4000" dirty="0"/>
              <a:t>Control</a:t>
            </a:r>
          </a:p>
          <a:p>
            <a:r>
              <a:rPr lang="en-US" sz="4000" dirty="0"/>
              <a:t>Escape</a:t>
            </a:r>
          </a:p>
        </p:txBody>
      </p:sp>
    </p:spTree>
    <p:extLst>
      <p:ext uri="{BB962C8B-B14F-4D97-AF65-F5344CB8AC3E}">
        <p14:creationId xmlns:p14="http://schemas.microsoft.com/office/powerpoint/2010/main" val="354296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E4CD6-2089-428E-801F-093091760477}"/>
              </a:ext>
            </a:extLst>
          </p:cNvPr>
          <p:cNvSpPr>
            <a:spLocks noGrp="1"/>
          </p:cNvSpPr>
          <p:nvPr>
            <p:ph type="ctrTitle"/>
          </p:nvPr>
        </p:nvSpPr>
        <p:spPr>
          <a:xfrm>
            <a:off x="842963" y="2105025"/>
            <a:ext cx="10415587" cy="3329581"/>
          </a:xfrm>
        </p:spPr>
        <p:txBody>
          <a:bodyPr/>
          <a:lstStyle/>
          <a:p>
            <a:pPr algn="ctr"/>
            <a:br>
              <a:rPr lang="en-US" dirty="0"/>
            </a:br>
            <a:br>
              <a:rPr lang="en-US" dirty="0"/>
            </a:br>
            <a:r>
              <a:rPr lang="en-US" dirty="0"/>
              <a:t>What is the #1 Skill Needed for Successful Marriage?</a:t>
            </a:r>
          </a:p>
        </p:txBody>
      </p:sp>
    </p:spTree>
    <p:extLst>
      <p:ext uri="{BB962C8B-B14F-4D97-AF65-F5344CB8AC3E}">
        <p14:creationId xmlns:p14="http://schemas.microsoft.com/office/powerpoint/2010/main" val="2988804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Tips for Marital Success</a:t>
            </a:r>
          </a:p>
        </p:txBody>
      </p:sp>
      <p:sp>
        <p:nvSpPr>
          <p:cNvPr id="5" name="Content Placeholder 4"/>
          <p:cNvSpPr>
            <a:spLocks noGrp="1"/>
          </p:cNvSpPr>
          <p:nvPr>
            <p:ph idx="1"/>
          </p:nvPr>
        </p:nvSpPr>
        <p:spPr>
          <a:xfrm>
            <a:off x="1103312" y="2052918"/>
            <a:ext cx="5811055" cy="4195481"/>
          </a:xfrm>
        </p:spPr>
        <p:txBody>
          <a:bodyPr>
            <a:normAutofit/>
          </a:bodyPr>
          <a:lstStyle/>
          <a:p>
            <a:r>
              <a:rPr lang="en-US" sz="3600" dirty="0"/>
              <a:t>Friends First</a:t>
            </a:r>
          </a:p>
          <a:p>
            <a:r>
              <a:rPr lang="en-US" sz="3600" dirty="0"/>
              <a:t>Commit!</a:t>
            </a:r>
          </a:p>
          <a:p>
            <a:r>
              <a:rPr lang="en-US" sz="3600" dirty="0"/>
              <a:t>Emotional Self-Regulations</a:t>
            </a:r>
          </a:p>
        </p:txBody>
      </p:sp>
      <p:pic>
        <p:nvPicPr>
          <p:cNvPr id="6" name="Picture 1" descr="young couple working out.jpg">
            <a:extLst>
              <a:ext uri="{FF2B5EF4-FFF2-40B4-BE49-F238E27FC236}">
                <a16:creationId xmlns:a16="http://schemas.microsoft.com/office/drawing/2014/main" id="{06371541-7E97-4694-A220-A57DC374873F}"/>
              </a:ext>
            </a:extLst>
          </p:cNvPr>
          <p:cNvPicPr>
            <a:picLocks noChangeAspect="1"/>
          </p:cNvPicPr>
          <p:nvPr/>
        </p:nvPicPr>
        <p:blipFill>
          <a:blip r:embed="rId2" cstate="print"/>
          <a:srcRect/>
          <a:stretch>
            <a:fillRect/>
          </a:stretch>
        </p:blipFill>
        <p:spPr bwMode="auto">
          <a:xfrm>
            <a:off x="6363929" y="2959509"/>
            <a:ext cx="5232400" cy="3695700"/>
          </a:xfrm>
          <a:prstGeom prst="rect">
            <a:avLst/>
          </a:prstGeom>
          <a:noFill/>
          <a:ln w="9525">
            <a:noFill/>
            <a:miter lim="800000"/>
            <a:headEnd/>
            <a:tailEnd/>
          </a:ln>
        </p:spPr>
      </p:pic>
    </p:spTree>
    <p:extLst>
      <p:ext uri="{BB962C8B-B14F-4D97-AF65-F5344CB8AC3E}">
        <p14:creationId xmlns:p14="http://schemas.microsoft.com/office/powerpoint/2010/main" val="337400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1121" y="1895096"/>
            <a:ext cx="9144000" cy="4376916"/>
          </a:xfrm>
        </p:spPr>
        <p:txBody>
          <a:bodyPr>
            <a:noAutofit/>
          </a:bodyPr>
          <a:lstStyle/>
          <a:p>
            <a:r>
              <a:rPr lang="en-US" sz="3200" b="1" dirty="0">
                <a:solidFill>
                  <a:srgbClr val="FFFF00"/>
                </a:solidFill>
              </a:rPr>
              <a:t>Galatians 5:22 But the Spirit produces the fruit of love, joy, peace, patience, kindness, goodness, faithfulness, 23 gentleness, self-control. There is no law that says these things are wrong</a:t>
            </a:r>
            <a:r>
              <a:rPr lang="en-US" sz="3200" b="1" dirty="0"/>
              <a:t>. </a:t>
            </a:r>
            <a:r>
              <a:rPr lang="en-US" sz="3200" dirty="0"/>
              <a:t>24 Those who belong to Christ Jesus have crucified their own sinful selves. They have given up their old selfish feelings and the evil things they wanted to do. 25 We get our new life from the Spirit, so we should follow the Spirit. 26 We must not be proud or make trouble with each other or be jealous of each other.</a:t>
            </a:r>
          </a:p>
        </p:txBody>
      </p:sp>
    </p:spTree>
    <p:extLst>
      <p:ext uri="{BB962C8B-B14F-4D97-AF65-F5344CB8AC3E}">
        <p14:creationId xmlns:p14="http://schemas.microsoft.com/office/powerpoint/2010/main" val="214482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E7F2-2A60-46BF-A2FD-6B0F3711586C}"/>
              </a:ext>
            </a:extLst>
          </p:cNvPr>
          <p:cNvSpPr>
            <a:spLocks noGrp="1"/>
          </p:cNvSpPr>
          <p:nvPr>
            <p:ph type="title"/>
          </p:nvPr>
        </p:nvSpPr>
        <p:spPr/>
        <p:txBody>
          <a:bodyPr/>
          <a:lstStyle/>
          <a:p>
            <a:r>
              <a:rPr lang="en-US" sz="5400" dirty="0"/>
              <a:t>Divorce Rate</a:t>
            </a:r>
          </a:p>
        </p:txBody>
      </p:sp>
      <p:sp>
        <p:nvSpPr>
          <p:cNvPr id="3" name="Content Placeholder 2">
            <a:extLst>
              <a:ext uri="{FF2B5EF4-FFF2-40B4-BE49-F238E27FC236}">
                <a16:creationId xmlns:a16="http://schemas.microsoft.com/office/drawing/2014/main" id="{70795967-7F61-41E3-9363-25457E97931D}"/>
              </a:ext>
            </a:extLst>
          </p:cNvPr>
          <p:cNvSpPr>
            <a:spLocks noGrp="1"/>
          </p:cNvSpPr>
          <p:nvPr>
            <p:ph idx="1"/>
          </p:nvPr>
        </p:nvSpPr>
        <p:spPr/>
        <p:txBody>
          <a:bodyPr>
            <a:normAutofit/>
          </a:bodyPr>
          <a:lstStyle/>
          <a:p>
            <a:r>
              <a:rPr lang="en-US" sz="4400" dirty="0"/>
              <a:t>50%</a:t>
            </a:r>
          </a:p>
          <a:p>
            <a:r>
              <a:rPr lang="en-US" sz="4400" dirty="0"/>
              <a:t>Cohabitating couples could be higher</a:t>
            </a:r>
          </a:p>
        </p:txBody>
      </p:sp>
      <p:pic>
        <p:nvPicPr>
          <p:cNvPr id="5" name="Picture 4" descr="Two people&#10;&#10;Description automatically generated with low confidence">
            <a:extLst>
              <a:ext uri="{FF2B5EF4-FFF2-40B4-BE49-F238E27FC236}">
                <a16:creationId xmlns:a16="http://schemas.microsoft.com/office/drawing/2014/main" id="{B67AE48F-6463-4D4B-A5A6-11E7D799B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6582" y="3908323"/>
            <a:ext cx="7865805" cy="2949677"/>
          </a:xfrm>
          <a:prstGeom prst="rect">
            <a:avLst/>
          </a:prstGeom>
        </p:spPr>
      </p:pic>
    </p:spTree>
    <p:extLst>
      <p:ext uri="{BB962C8B-B14F-4D97-AF65-F5344CB8AC3E}">
        <p14:creationId xmlns:p14="http://schemas.microsoft.com/office/powerpoint/2010/main" val="384057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5211" y="751344"/>
            <a:ext cx="9810206" cy="3970318"/>
          </a:xfrm>
          <a:prstGeom prst="rect">
            <a:avLst/>
          </a:prstGeom>
        </p:spPr>
        <p:txBody>
          <a:bodyPr wrap="square">
            <a:spAutoFit/>
          </a:bodyPr>
          <a:lstStyle/>
          <a:p>
            <a:r>
              <a:rPr lang="en-US" sz="2800" dirty="0"/>
              <a:t>2 Peter 1: 5 For this very reason, make every effort to add to your faith excellence, to excellence, knowledge; 6 to knowledge, self-control; to self-control, perseverance; to perseverance, godliness; 7 to godliness, brotherly affection; to brotherly affection, unselfish love. 8 For if these things are really yours and are continually increasing, they will keep you from becoming ineffective and unproductive in your pursuit of knowing our Lord Jesus Christ more intimately. </a:t>
            </a:r>
          </a:p>
        </p:txBody>
      </p:sp>
    </p:spTree>
    <p:extLst>
      <p:ext uri="{BB962C8B-B14F-4D97-AF65-F5344CB8AC3E}">
        <p14:creationId xmlns:p14="http://schemas.microsoft.com/office/powerpoint/2010/main" val="2654569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b="1" dirty="0"/>
              <a:t>The Importance of Self-Control</a:t>
            </a:r>
          </a:p>
        </p:txBody>
      </p:sp>
      <p:sp>
        <p:nvSpPr>
          <p:cNvPr id="3" name="Content Placeholder 2"/>
          <p:cNvSpPr>
            <a:spLocks noGrp="1"/>
          </p:cNvSpPr>
          <p:nvPr>
            <p:ph idx="1"/>
          </p:nvPr>
        </p:nvSpPr>
        <p:spPr/>
        <p:txBody>
          <a:bodyPr rtlCol="0">
            <a:normAutofit/>
          </a:bodyPr>
          <a:lstStyle/>
          <a:p>
            <a:pPr>
              <a:spcBef>
                <a:spcPts val="0"/>
              </a:spcBef>
              <a:buFont typeface="Arial"/>
              <a:buChar char="•"/>
              <a:defRPr/>
            </a:pPr>
            <a:r>
              <a:rPr lang="en-US" sz="2400" dirty="0"/>
              <a:t>Self-control is a big influence on the course of how people live and operate in life.  </a:t>
            </a:r>
          </a:p>
          <a:p>
            <a:pPr lvl="1">
              <a:spcBef>
                <a:spcPts val="0"/>
              </a:spcBef>
              <a:buFont typeface="Arial"/>
              <a:buChar char="•"/>
              <a:defRPr/>
            </a:pPr>
            <a:r>
              <a:rPr lang="en-US" sz="2400" dirty="0"/>
              <a:t>When looking at the most important influences on issues like college students’ grades, research has shown:</a:t>
            </a:r>
          </a:p>
          <a:p>
            <a:pPr lvl="2">
              <a:spcBef>
                <a:spcPts val="0"/>
              </a:spcBef>
              <a:buFont typeface="Arial"/>
              <a:buChar char="•"/>
              <a:defRPr/>
            </a:pPr>
            <a:r>
              <a:rPr lang="en-US" sz="2400" dirty="0"/>
              <a:t> Self-control was the </a:t>
            </a:r>
            <a:r>
              <a:rPr lang="en-US" sz="2400" u="sng" dirty="0"/>
              <a:t>only measure </a:t>
            </a:r>
            <a:r>
              <a:rPr lang="en-US" sz="2400" dirty="0"/>
              <a:t>among dozens of personality traits that had predictive power on grade-point average.</a:t>
            </a:r>
          </a:p>
          <a:p>
            <a:pPr lvl="2">
              <a:spcBef>
                <a:spcPts val="0"/>
              </a:spcBef>
              <a:buFont typeface="Arial"/>
              <a:buChar char="•"/>
              <a:defRPr/>
            </a:pPr>
            <a:r>
              <a:rPr lang="en-US" sz="2400" dirty="0"/>
              <a:t> Also holds true on SAT scores as well as the student’s IQ scores</a:t>
            </a:r>
          </a:p>
          <a:p>
            <a:pPr eaLnBrk="1" fontAlgn="auto" hangingPunct="1">
              <a:spcBef>
                <a:spcPts val="0"/>
              </a:spcBef>
              <a:buFont typeface="Arial"/>
              <a:buChar char="•"/>
              <a:defRPr/>
            </a:pPr>
            <a:endParaRPr lang="en-US" sz="2400" dirty="0"/>
          </a:p>
          <a:p>
            <a:pPr eaLnBrk="1" fontAlgn="auto" hangingPunct="1">
              <a:spcBef>
                <a:spcPts val="0"/>
              </a:spcBef>
              <a:buFont typeface="Arial"/>
              <a:buChar char="•"/>
              <a:defRPr/>
            </a:pPr>
            <a:endParaRPr lang="en-US" sz="2400" dirty="0"/>
          </a:p>
          <a:p>
            <a:pPr lvl="1" eaLnBrk="1" fontAlgn="auto" hangingPunct="1">
              <a:spcBef>
                <a:spcPts val="0"/>
              </a:spcBef>
              <a:buFont typeface="Arial"/>
              <a:buChar char="•"/>
              <a:defRPr/>
            </a:pPr>
            <a:endParaRPr lang="en-US" dirty="0"/>
          </a:p>
        </p:txBody>
      </p:sp>
    </p:spTree>
    <p:extLst>
      <p:ext uri="{BB962C8B-B14F-4D97-AF65-F5344CB8AC3E}">
        <p14:creationId xmlns:p14="http://schemas.microsoft.com/office/powerpoint/2010/main" val="172229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b="1" dirty="0"/>
              <a:t>Importance of Self-Control</a:t>
            </a:r>
          </a:p>
        </p:txBody>
      </p:sp>
      <p:sp>
        <p:nvSpPr>
          <p:cNvPr id="3" name="Content Placeholder 2"/>
          <p:cNvSpPr>
            <a:spLocks noGrp="1"/>
          </p:cNvSpPr>
          <p:nvPr>
            <p:ph idx="1"/>
          </p:nvPr>
        </p:nvSpPr>
        <p:spPr>
          <a:xfrm>
            <a:off x="287338" y="2065338"/>
            <a:ext cx="11371262" cy="4470400"/>
          </a:xfrm>
        </p:spPr>
        <p:txBody>
          <a:bodyPr rtlCol="0">
            <a:normAutofit/>
          </a:bodyPr>
          <a:lstStyle/>
          <a:p>
            <a:pPr marL="457200" lvl="1" indent="0" eaLnBrk="1" fontAlgn="auto" hangingPunct="1">
              <a:spcBef>
                <a:spcPts val="0"/>
              </a:spcBef>
              <a:buFont typeface="Arial"/>
              <a:buNone/>
              <a:defRPr/>
            </a:pPr>
            <a:endParaRPr lang="en-US" sz="2400" dirty="0"/>
          </a:p>
          <a:p>
            <a:pPr lvl="1" eaLnBrk="1" fontAlgn="auto" hangingPunct="1">
              <a:spcBef>
                <a:spcPts val="0"/>
              </a:spcBef>
              <a:buFont typeface="Arial"/>
              <a:buChar char="•"/>
              <a:defRPr/>
            </a:pPr>
            <a:r>
              <a:rPr lang="en-US" sz="2400" dirty="0"/>
              <a:t>Individuals who are better at self-control are better regarded by peers</a:t>
            </a:r>
          </a:p>
          <a:p>
            <a:pPr lvl="1" eaLnBrk="1" fontAlgn="auto" hangingPunct="1">
              <a:spcBef>
                <a:spcPts val="0"/>
              </a:spcBef>
              <a:buFont typeface="Arial"/>
              <a:buChar char="•"/>
              <a:defRPr/>
            </a:pPr>
            <a:r>
              <a:rPr lang="en-US" sz="2400" dirty="0"/>
              <a:t> Are good at forming and maintaining secure relationships with others </a:t>
            </a:r>
          </a:p>
          <a:p>
            <a:pPr lvl="1" eaLnBrk="1" fontAlgn="auto" hangingPunct="1">
              <a:spcBef>
                <a:spcPts val="0"/>
              </a:spcBef>
              <a:buFont typeface="Arial"/>
              <a:buChar char="•"/>
              <a:defRPr/>
            </a:pPr>
            <a:r>
              <a:rPr lang="en-US" sz="2400" b="1" dirty="0"/>
              <a:t>M</a:t>
            </a:r>
            <a:r>
              <a:rPr lang="en-US" sz="2400" dirty="0"/>
              <a:t>ore empathetic with others  </a:t>
            </a:r>
          </a:p>
          <a:p>
            <a:pPr lvl="1" eaLnBrk="1" fontAlgn="auto" hangingPunct="1">
              <a:spcBef>
                <a:spcPts val="0"/>
              </a:spcBef>
              <a:buFont typeface="Arial"/>
              <a:buChar char="•"/>
              <a:defRPr/>
            </a:pPr>
            <a:r>
              <a:rPr lang="en-US" sz="2400" dirty="0"/>
              <a:t>They are more stable psychologically with less anxiety, depression and drinking problems and get less angry and aggressive (Baumeister &amp; Tierney, 2011). </a:t>
            </a:r>
          </a:p>
          <a:p>
            <a:pPr marL="457200" lvl="1" indent="0">
              <a:spcBef>
                <a:spcPts val="0"/>
              </a:spcBef>
              <a:buNone/>
              <a:defRPr/>
            </a:pPr>
            <a:r>
              <a:rPr lang="en-US" sz="2400" dirty="0"/>
              <a:t>.</a:t>
            </a:r>
          </a:p>
          <a:p>
            <a:pPr lvl="1" eaLnBrk="1" fontAlgn="auto" hangingPunct="1">
              <a:spcBef>
                <a:spcPts val="0"/>
              </a:spcBef>
              <a:buFont typeface="Arial"/>
              <a:buChar char="•"/>
              <a:defRPr/>
            </a:pPr>
            <a:endParaRPr lang="en-US" sz="2400" dirty="0"/>
          </a:p>
          <a:p>
            <a:pPr lvl="1" eaLnBrk="1" fontAlgn="auto" hangingPunct="1">
              <a:spcBef>
                <a:spcPts val="0"/>
              </a:spcBef>
              <a:buFont typeface="Arial"/>
              <a:buChar char="•"/>
              <a:defRPr/>
            </a:pPr>
            <a:endParaRPr lang="en-US" dirty="0"/>
          </a:p>
        </p:txBody>
      </p:sp>
    </p:spTree>
    <p:extLst>
      <p:ext uri="{BB962C8B-B14F-4D97-AF65-F5344CB8AC3E}">
        <p14:creationId xmlns:p14="http://schemas.microsoft.com/office/powerpoint/2010/main" val="1619387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4000" dirty="0"/>
              <a:t>Self-Regulation of emotions is </a:t>
            </a:r>
            <a:r>
              <a:rPr lang="en-US" sz="4000" b="1" dirty="0">
                <a:solidFill>
                  <a:srgbClr val="FF0000"/>
                </a:solidFill>
              </a:rPr>
              <a:t>THE most important predictor </a:t>
            </a:r>
            <a:r>
              <a:rPr lang="en-US" sz="4000" dirty="0"/>
              <a:t>of unhappiness in relationships and resulting demise of those relationships</a:t>
            </a:r>
          </a:p>
        </p:txBody>
      </p:sp>
    </p:spTree>
    <p:extLst>
      <p:ext uri="{BB962C8B-B14F-4D97-AF65-F5344CB8AC3E}">
        <p14:creationId xmlns:p14="http://schemas.microsoft.com/office/powerpoint/2010/main" val="25917368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Why is self-control so difficult? </a:t>
            </a:r>
            <a:br>
              <a:rPr lang="en-US" dirty="0"/>
            </a:br>
            <a:endParaRPr lang="en-US" dirty="0"/>
          </a:p>
        </p:txBody>
      </p:sp>
      <p:sp>
        <p:nvSpPr>
          <p:cNvPr id="8" name="Content Placeholder 7"/>
          <p:cNvSpPr>
            <a:spLocks noGrp="1"/>
          </p:cNvSpPr>
          <p:nvPr>
            <p:ph idx="1"/>
          </p:nvPr>
        </p:nvSpPr>
        <p:spPr/>
        <p:txBody>
          <a:bodyPr/>
          <a:lstStyle/>
          <a:p>
            <a:r>
              <a:rPr lang="en-US" sz="2800" dirty="0"/>
              <a:t>It does not come naturally.  It demands attention, ability and intentionality</a:t>
            </a:r>
          </a:p>
          <a:p>
            <a:r>
              <a:rPr lang="en-US" sz="2800" dirty="0"/>
              <a:t>It is NOT popular as a virtue.  We live in a society that considers emotions to reflect the “truest” part of ourselves.</a:t>
            </a:r>
          </a:p>
          <a:p>
            <a:endParaRPr lang="en-US" dirty="0"/>
          </a:p>
        </p:txBody>
      </p:sp>
    </p:spTree>
    <p:extLst>
      <p:ext uri="{BB962C8B-B14F-4D97-AF65-F5344CB8AC3E}">
        <p14:creationId xmlns:p14="http://schemas.microsoft.com/office/powerpoint/2010/main" val="1411138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5027F-C7BF-47B7-B56B-EE0911454642}"/>
              </a:ext>
            </a:extLst>
          </p:cNvPr>
          <p:cNvSpPr>
            <a:spLocks noGrp="1"/>
          </p:cNvSpPr>
          <p:nvPr>
            <p:ph type="title"/>
          </p:nvPr>
        </p:nvSpPr>
        <p:spPr/>
        <p:txBody>
          <a:bodyPr/>
          <a:lstStyle/>
          <a:p>
            <a:r>
              <a:rPr lang="en-US" dirty="0"/>
              <a:t>What is the secret to Self-Control</a:t>
            </a:r>
          </a:p>
        </p:txBody>
      </p:sp>
      <p:sp>
        <p:nvSpPr>
          <p:cNvPr id="3" name="Text Placeholder 2">
            <a:extLst>
              <a:ext uri="{FF2B5EF4-FFF2-40B4-BE49-F238E27FC236}">
                <a16:creationId xmlns:a16="http://schemas.microsoft.com/office/drawing/2014/main" id="{EAEE3C27-2CE1-40F9-AA6E-20CAFA2246FF}"/>
              </a:ext>
            </a:extLst>
          </p:cNvPr>
          <p:cNvSpPr>
            <a:spLocks noGrp="1"/>
          </p:cNvSpPr>
          <p:nvPr>
            <p:ph type="body" sz="half" idx="14"/>
          </p:nvPr>
        </p:nvSpPr>
        <p:spPr/>
        <p:txBody>
          <a:bodyPr/>
          <a:lstStyle/>
          <a:p>
            <a:endParaRPr lang="en-US"/>
          </a:p>
        </p:txBody>
      </p:sp>
      <p:sp>
        <p:nvSpPr>
          <p:cNvPr id="4" name="Text Placeholder 3">
            <a:extLst>
              <a:ext uri="{FF2B5EF4-FFF2-40B4-BE49-F238E27FC236}">
                <a16:creationId xmlns:a16="http://schemas.microsoft.com/office/drawing/2014/main" id="{E203752C-5379-4790-A22B-AF7DA85DA1FC}"/>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8610384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7119" y="810623"/>
            <a:ext cx="4429556" cy="3415728"/>
          </a:xfrm>
        </p:spPr>
        <p:txBody>
          <a:bodyPr anchor="b">
            <a:normAutofit/>
          </a:bodyPr>
          <a:lstStyle/>
          <a:p>
            <a:r>
              <a:rPr lang="en-US" sz="5400">
                <a:solidFill>
                  <a:schemeClr val="bg1"/>
                </a:solidFill>
              </a:rPr>
              <a:t>Or is there something deeper?</a:t>
            </a:r>
          </a:p>
        </p:txBody>
      </p:sp>
      <p:sp>
        <p:nvSpPr>
          <p:cNvPr id="3" name="Subtitle 2"/>
          <p:cNvSpPr>
            <a:spLocks noGrp="1"/>
          </p:cNvSpPr>
          <p:nvPr>
            <p:ph type="subTitle" idx="1"/>
          </p:nvPr>
        </p:nvSpPr>
        <p:spPr>
          <a:xfrm>
            <a:off x="677119" y="4686647"/>
            <a:ext cx="4429556" cy="1149002"/>
          </a:xfrm>
        </p:spPr>
        <p:txBody>
          <a:bodyPr>
            <a:normAutofit/>
          </a:bodyPr>
          <a:lstStyle/>
          <a:p>
            <a:endParaRPr lang="en-US" sz="2000">
              <a:solidFill>
                <a:schemeClr val="bg1"/>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162" r="33535" b="1"/>
          <a:stretch/>
        </p:blipFill>
        <p:spPr>
          <a:xfrm>
            <a:off x="6359308" y="470930"/>
            <a:ext cx="4833901" cy="5696169"/>
          </a:xfrm>
          <a:prstGeom prst="rect">
            <a:avLst/>
          </a:prstGeom>
          <a:ln w="28575">
            <a:noFill/>
          </a:ln>
        </p:spPr>
      </p:pic>
    </p:spTree>
    <p:extLst>
      <p:ext uri="{BB962C8B-B14F-4D97-AF65-F5344CB8AC3E}">
        <p14:creationId xmlns:p14="http://schemas.microsoft.com/office/powerpoint/2010/main" val="25651182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uestion mark on green pastel background">
            <a:extLst>
              <a:ext uri="{FF2B5EF4-FFF2-40B4-BE49-F238E27FC236}">
                <a16:creationId xmlns:a16="http://schemas.microsoft.com/office/drawing/2014/main" id="{7F04F529-6B9E-4935-9B13-D51D907E2C89}"/>
              </a:ext>
            </a:extLst>
          </p:cNvPr>
          <p:cNvPicPr>
            <a:picLocks noChangeAspect="1"/>
          </p:cNvPicPr>
          <p:nvPr/>
        </p:nvPicPr>
        <p:blipFill rotWithShape="1">
          <a:blip r:embed="rId2"/>
          <a:srcRect l="5200"/>
          <a:stretch/>
        </p:blipFill>
        <p:spPr>
          <a:xfrm>
            <a:off x="3523488" y="10"/>
            <a:ext cx="8668512" cy="6857990"/>
          </a:xfrm>
          <a:prstGeom prst="rect">
            <a:avLst/>
          </a:prstGeom>
        </p:spPr>
      </p:pic>
      <p:sp>
        <p:nvSpPr>
          <p:cNvPr id="2" name="Title 1"/>
          <p:cNvSpPr>
            <a:spLocks noGrp="1"/>
          </p:cNvSpPr>
          <p:nvPr>
            <p:ph type="title"/>
          </p:nvPr>
        </p:nvSpPr>
        <p:spPr>
          <a:xfrm>
            <a:off x="477981" y="1122363"/>
            <a:ext cx="4023360" cy="3204134"/>
          </a:xfrm>
        </p:spPr>
        <p:txBody>
          <a:bodyPr vert="horz" lIns="91440" tIns="45720" rIns="91440" bIns="45720" rtlCol="0" anchor="b">
            <a:normAutofit fontScale="90000"/>
          </a:bodyPr>
          <a:lstStyle/>
          <a:p>
            <a:r>
              <a:rPr lang="en-US" sz="4400"/>
              <a:t>What gets in the way of doing what you know you should?</a:t>
            </a:r>
          </a:p>
        </p:txBody>
      </p:sp>
      <p:sp>
        <p:nvSpPr>
          <p:cNvPr id="3" name="Text Placeholder 2"/>
          <p:cNvSpPr>
            <a:spLocks noGrp="1"/>
          </p:cNvSpPr>
          <p:nvPr>
            <p:ph type="body" idx="1"/>
          </p:nvPr>
        </p:nvSpPr>
        <p:spPr>
          <a:xfrm>
            <a:off x="477980" y="4872922"/>
            <a:ext cx="4023359" cy="1208141"/>
          </a:xfrm>
        </p:spPr>
        <p:txBody>
          <a:bodyPr vert="horz" lIns="91440" tIns="45720" rIns="91440" bIns="45720" rtlCol="0">
            <a:normAutofit/>
          </a:bodyPr>
          <a:lstStyle/>
          <a:p>
            <a:endParaRPr lang="en-US" sz="2000">
              <a:solidFill>
                <a:schemeClr val="tx1"/>
              </a:solidFill>
            </a:endParaRPr>
          </a:p>
        </p:txBody>
      </p:sp>
    </p:spTree>
    <p:extLst>
      <p:ext uri="{BB962C8B-B14F-4D97-AF65-F5344CB8AC3E}">
        <p14:creationId xmlns:p14="http://schemas.microsoft.com/office/powerpoint/2010/main" val="34220897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30" y="452718"/>
            <a:ext cx="9404723" cy="1400530"/>
          </a:xfrm>
        </p:spPr>
        <p:txBody>
          <a:bodyPr/>
          <a:lstStyle/>
          <a:p>
            <a:r>
              <a:rPr lang="en-US" dirty="0"/>
              <a:t>What keeps these wonderful, life-giving behaviors from taking place on regular basis?</a:t>
            </a:r>
          </a:p>
        </p:txBody>
      </p:sp>
      <p:sp>
        <p:nvSpPr>
          <p:cNvPr id="3" name="Text Placeholder 2"/>
          <p:cNvSpPr>
            <a:spLocks noGrp="1"/>
          </p:cNvSpPr>
          <p:nvPr>
            <p:ph idx="1"/>
          </p:nvPr>
        </p:nvSpPr>
        <p:spPr>
          <a:xfrm>
            <a:off x="1103312" y="2704011"/>
            <a:ext cx="8946541" cy="3544388"/>
          </a:xfrm>
        </p:spPr>
        <p:txBody>
          <a:bodyPr>
            <a:normAutofit/>
          </a:bodyPr>
          <a:lstStyle/>
          <a:p>
            <a:r>
              <a:rPr lang="en-US" sz="3200" dirty="0"/>
              <a:t>When you don’t feel loved</a:t>
            </a:r>
          </a:p>
          <a:p>
            <a:r>
              <a:rPr lang="en-US" sz="3200" dirty="0"/>
              <a:t>When you don’t feel Safe</a:t>
            </a:r>
          </a:p>
          <a:p>
            <a:r>
              <a:rPr lang="en-US" sz="3200" dirty="0"/>
              <a:t>When it doesn’t feel Fair</a:t>
            </a:r>
          </a:p>
        </p:txBody>
      </p:sp>
      <p:sp>
        <p:nvSpPr>
          <p:cNvPr id="4" name="TextBox 3"/>
          <p:cNvSpPr txBox="1"/>
          <p:nvPr/>
        </p:nvSpPr>
        <p:spPr>
          <a:xfrm>
            <a:off x="7746274" y="3696789"/>
            <a:ext cx="3984172" cy="1077218"/>
          </a:xfrm>
          <a:prstGeom prst="rect">
            <a:avLst/>
          </a:prstGeom>
          <a:noFill/>
        </p:spPr>
        <p:txBody>
          <a:bodyPr wrap="square" rtlCol="0">
            <a:spAutoFit/>
          </a:bodyPr>
          <a:lstStyle/>
          <a:p>
            <a:r>
              <a:rPr lang="en-US" sz="3200" b="1" dirty="0">
                <a:solidFill>
                  <a:srgbClr val="FF0000"/>
                </a:solidFill>
              </a:rPr>
              <a:t>This is when we REACT</a:t>
            </a:r>
          </a:p>
        </p:txBody>
      </p:sp>
    </p:spTree>
    <p:extLst>
      <p:ext uri="{BB962C8B-B14F-4D97-AF65-F5344CB8AC3E}">
        <p14:creationId xmlns:p14="http://schemas.microsoft.com/office/powerpoint/2010/main" val="194845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83EFAF-5F58-4690-9253-6564E88F3D02}"/>
              </a:ext>
            </a:extLst>
          </p:cNvPr>
          <p:cNvSpPr>
            <a:spLocks noGrp="1"/>
          </p:cNvSpPr>
          <p:nvPr>
            <p:ph type="title"/>
          </p:nvPr>
        </p:nvSpPr>
        <p:spPr/>
        <p:txBody>
          <a:bodyPr/>
          <a:lstStyle/>
          <a:p>
            <a:r>
              <a:rPr lang="en-US" dirty="0"/>
              <a:t>Does it help to know where these come from?</a:t>
            </a:r>
          </a:p>
        </p:txBody>
      </p:sp>
      <p:sp>
        <p:nvSpPr>
          <p:cNvPr id="6" name="Text Placeholder 5">
            <a:extLst>
              <a:ext uri="{FF2B5EF4-FFF2-40B4-BE49-F238E27FC236}">
                <a16:creationId xmlns:a16="http://schemas.microsoft.com/office/drawing/2014/main" id="{397A6AB2-6D57-45B3-8C3E-455C2567FB03}"/>
              </a:ext>
            </a:extLst>
          </p:cNvPr>
          <p:cNvSpPr>
            <a:spLocks noGrp="1"/>
          </p:cNvSpPr>
          <p:nvPr>
            <p:ph type="body" sz="half" idx="14"/>
          </p:nvPr>
        </p:nvSpPr>
        <p:spPr/>
        <p:txBody>
          <a:bodyPr/>
          <a:lstStyle/>
          <a:p>
            <a:endParaRPr lang="en-US"/>
          </a:p>
        </p:txBody>
      </p:sp>
      <p:sp>
        <p:nvSpPr>
          <p:cNvPr id="5" name="Text Placeholder 4">
            <a:extLst>
              <a:ext uri="{FF2B5EF4-FFF2-40B4-BE49-F238E27FC236}">
                <a16:creationId xmlns:a16="http://schemas.microsoft.com/office/drawing/2014/main" id="{EF557BDF-5CFD-455B-94FB-EFA533088D93}"/>
              </a:ext>
            </a:extLst>
          </p:cNvPr>
          <p:cNvSpPr>
            <a:spLocks noGrp="1"/>
          </p:cNvSpPr>
          <p:nvPr>
            <p:ph type="body" sz="half" idx="2"/>
          </p:nvPr>
        </p:nvSpPr>
        <p:spPr/>
        <p:txBody>
          <a:bodyPr/>
          <a:lstStyle/>
          <a:p>
            <a:endParaRPr lang="en-US" dirty="0"/>
          </a:p>
        </p:txBody>
      </p:sp>
      <p:sp>
        <p:nvSpPr>
          <p:cNvPr id="7" name="Rectangle 6">
            <a:extLst>
              <a:ext uri="{FF2B5EF4-FFF2-40B4-BE49-F238E27FC236}">
                <a16:creationId xmlns:a16="http://schemas.microsoft.com/office/drawing/2014/main" id="{65A4641C-749D-46BF-89B7-AD150C2E3372}"/>
              </a:ext>
            </a:extLst>
          </p:cNvPr>
          <p:cNvSpPr/>
          <p:nvPr/>
        </p:nvSpPr>
        <p:spPr>
          <a:xfrm>
            <a:off x="6616074" y="3255413"/>
            <a:ext cx="2958041" cy="1323439"/>
          </a:xfrm>
          <a:prstGeom prst="rect">
            <a:avLst/>
          </a:prstGeom>
          <a:noFill/>
        </p:spPr>
        <p:txBody>
          <a:bodyPr wrap="square" lIns="91440" tIns="45720" rIns="91440" bIns="45720">
            <a:spAutoFit/>
          </a:bodyPr>
          <a:lstStyle/>
          <a:p>
            <a:pPr algn="ctr"/>
            <a:r>
              <a:rPr lang="en-US" sz="8000" b="0" cap="none" spc="0" dirty="0">
                <a:ln w="0"/>
                <a:solidFill>
                  <a:schemeClr val="accent1"/>
                </a:solidFill>
                <a:effectLst>
                  <a:outerShdw blurRad="38100" dist="25400" dir="5400000" algn="ctr" rotWithShape="0">
                    <a:srgbClr val="6E747A">
                      <a:alpha val="43000"/>
                    </a:srgbClr>
                  </a:outerShdw>
                </a:effectLst>
              </a:rPr>
              <a:t>YES!</a:t>
            </a:r>
          </a:p>
        </p:txBody>
      </p:sp>
    </p:spTree>
    <p:extLst>
      <p:ext uri="{BB962C8B-B14F-4D97-AF65-F5344CB8AC3E}">
        <p14:creationId xmlns:p14="http://schemas.microsoft.com/office/powerpoint/2010/main" val="258958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TextBox 4"/>
          <p:cNvSpPr txBox="1"/>
          <p:nvPr/>
        </p:nvSpPr>
        <p:spPr>
          <a:xfrm>
            <a:off x="7336924" y="485537"/>
            <a:ext cx="4010526" cy="1323439"/>
          </a:xfrm>
          <a:prstGeom prst="rect">
            <a:avLst/>
          </a:prstGeom>
          <a:noFill/>
        </p:spPr>
        <p:txBody>
          <a:bodyPr wrap="square" rtlCol="0">
            <a:spAutoFit/>
          </a:bodyPr>
          <a:lstStyle/>
          <a:p>
            <a:r>
              <a:rPr lang="en-US" sz="8000" dirty="0">
                <a:solidFill>
                  <a:prstClr val="black"/>
                </a:solidFill>
              </a:rPr>
              <a:t>Passion</a:t>
            </a:r>
          </a:p>
        </p:txBody>
      </p:sp>
    </p:spTree>
    <p:extLst>
      <p:ext uri="{BB962C8B-B14F-4D97-AF65-F5344CB8AC3E}">
        <p14:creationId xmlns:p14="http://schemas.microsoft.com/office/powerpoint/2010/main" val="29806472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705" r="13818" b="8386"/>
          <a:stretch/>
        </p:blipFill>
        <p:spPr>
          <a:xfrm>
            <a:off x="3523488" y="10"/>
            <a:ext cx="8668512" cy="6857990"/>
          </a:xfrm>
          <a:prstGeom prst="rect">
            <a:avLst/>
          </a:prstGeom>
        </p:spPr>
      </p:pic>
      <p:sp>
        <p:nvSpPr>
          <p:cNvPr id="6" name="Title 5"/>
          <p:cNvSpPr>
            <a:spLocks noGrp="1"/>
          </p:cNvSpPr>
          <p:nvPr>
            <p:ph type="ctrTitle"/>
          </p:nvPr>
        </p:nvSpPr>
        <p:spPr>
          <a:xfrm>
            <a:off x="477981" y="1122363"/>
            <a:ext cx="4023360" cy="3204134"/>
          </a:xfrm>
        </p:spPr>
        <p:txBody>
          <a:bodyPr anchor="b">
            <a:normAutofit fontScale="90000"/>
          </a:bodyPr>
          <a:lstStyle/>
          <a:p>
            <a:pPr algn="l"/>
            <a:r>
              <a:rPr lang="en-US" sz="4400"/>
              <a:t>What messages of love and trust (safety) have you received growing up?</a:t>
            </a:r>
          </a:p>
        </p:txBody>
      </p:sp>
      <p:sp>
        <p:nvSpPr>
          <p:cNvPr id="7" name="Subtitle 6"/>
          <p:cNvSpPr>
            <a:spLocks noGrp="1"/>
          </p:cNvSpPr>
          <p:nvPr>
            <p:ph type="subTitle" idx="1"/>
          </p:nvPr>
        </p:nvSpPr>
        <p:spPr>
          <a:xfrm>
            <a:off x="477980" y="4872922"/>
            <a:ext cx="4023359" cy="1208141"/>
          </a:xfrm>
        </p:spPr>
        <p:txBody>
          <a:bodyPr>
            <a:normAutofit/>
          </a:bodyPr>
          <a:lstStyle/>
          <a:p>
            <a:pPr algn="l"/>
            <a:endParaRPr lang="en-US" sz="2000"/>
          </a:p>
        </p:txBody>
      </p:sp>
    </p:spTree>
    <p:extLst>
      <p:ext uri="{BB962C8B-B14F-4D97-AF65-F5344CB8AC3E}">
        <p14:creationId xmlns:p14="http://schemas.microsoft.com/office/powerpoint/2010/main" val="293004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8"/>
                                        </p:tgtEl>
                                        <p:attrNameLst>
                                          <p:attrName>style.visibility</p:attrName>
                                        </p:attrNameLst>
                                      </p:cBhvr>
                                      <p:to>
                                        <p:strVal val="visible"/>
                                      </p:to>
                                    </p:set>
                                    <p:animEffect transition="in" filter="fade">
                                      <p:cBhvr>
                                        <p:cTn id="10"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Pain Cycle</a:t>
            </a:r>
          </a:p>
        </p:txBody>
      </p:sp>
      <p:sp>
        <p:nvSpPr>
          <p:cNvPr id="4" name="Rectangle 3"/>
          <p:cNvSpPr/>
          <p:nvPr/>
        </p:nvSpPr>
        <p:spPr>
          <a:xfrm>
            <a:off x="5181600" y="1828800"/>
            <a:ext cx="23622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rPr>
              <a:t>Jim Feels controlled, weak, insignificant</a:t>
            </a:r>
          </a:p>
        </p:txBody>
      </p:sp>
      <p:sp>
        <p:nvSpPr>
          <p:cNvPr id="6" name="Content Placeholder 5"/>
          <p:cNvSpPr>
            <a:spLocks noGrp="1"/>
          </p:cNvSpPr>
          <p:nvPr>
            <p:ph idx="1"/>
          </p:nvPr>
        </p:nvSpPr>
        <p:spPr>
          <a:xfrm>
            <a:off x="7483688" y="3113314"/>
            <a:ext cx="28194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dirty="0"/>
              <a:t>Jim Copes:</a:t>
            </a:r>
            <a:br>
              <a:rPr lang="en-US" sz="2000" dirty="0"/>
            </a:br>
            <a:r>
              <a:rPr lang="en-US" sz="2000" dirty="0"/>
              <a:t>defensive, w/draw to avoid, independent</a:t>
            </a:r>
          </a:p>
        </p:txBody>
      </p:sp>
      <p:sp>
        <p:nvSpPr>
          <p:cNvPr id="7" name="Curved Down Arrow 6"/>
          <p:cNvSpPr/>
          <p:nvPr/>
        </p:nvSpPr>
        <p:spPr>
          <a:xfrm rot="2413615">
            <a:off x="7696200" y="1905000"/>
            <a:ext cx="1600200" cy="1143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8" name="Content Placeholder 5"/>
          <p:cNvSpPr txBox="1">
            <a:spLocks/>
          </p:cNvSpPr>
          <p:nvPr/>
        </p:nvSpPr>
        <p:spPr>
          <a:xfrm>
            <a:off x="4953000" y="4659086"/>
            <a:ext cx="2819400" cy="1371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None/>
            </a:pPr>
            <a:r>
              <a:rPr lang="en-US" sz="2000" dirty="0">
                <a:solidFill>
                  <a:prstClr val="white"/>
                </a:solidFill>
              </a:rPr>
              <a:t>Sue Feels:  Alone, out of control,  not good enough</a:t>
            </a:r>
            <a:br>
              <a:rPr lang="en-US" sz="2000" dirty="0">
                <a:solidFill>
                  <a:prstClr val="white"/>
                </a:solidFill>
              </a:rPr>
            </a:br>
            <a:endParaRPr lang="en-US" sz="2000" dirty="0">
              <a:solidFill>
                <a:prstClr val="white"/>
              </a:solidFill>
            </a:endParaRPr>
          </a:p>
        </p:txBody>
      </p:sp>
      <p:sp>
        <p:nvSpPr>
          <p:cNvPr id="9" name="Content Placeholder 5"/>
          <p:cNvSpPr txBox="1">
            <a:spLocks/>
          </p:cNvSpPr>
          <p:nvPr/>
        </p:nvSpPr>
        <p:spPr>
          <a:xfrm>
            <a:off x="2590800" y="3102429"/>
            <a:ext cx="2819400" cy="1371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None/>
            </a:pPr>
            <a:r>
              <a:rPr lang="en-US" sz="2000" dirty="0">
                <a:solidFill>
                  <a:prstClr val="white"/>
                </a:solidFill>
              </a:rPr>
              <a:t>Sue Copes:</a:t>
            </a:r>
            <a:br>
              <a:rPr lang="en-US" sz="2000" dirty="0">
                <a:solidFill>
                  <a:prstClr val="white"/>
                </a:solidFill>
              </a:rPr>
            </a:br>
            <a:r>
              <a:rPr lang="en-US" sz="2000" dirty="0">
                <a:solidFill>
                  <a:prstClr val="white"/>
                </a:solidFill>
              </a:rPr>
              <a:t>control, perfectionism, blame, stuff/avoid</a:t>
            </a:r>
          </a:p>
        </p:txBody>
      </p:sp>
      <p:sp>
        <p:nvSpPr>
          <p:cNvPr id="10" name="Curved Up Arrow 9"/>
          <p:cNvSpPr/>
          <p:nvPr/>
        </p:nvSpPr>
        <p:spPr>
          <a:xfrm rot="3388385" flipH="1">
            <a:off x="3004376" y="4691823"/>
            <a:ext cx="1905000" cy="1340624"/>
          </a:xfrm>
          <a:prstGeom prst="curved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2" name="Curved Down Arrow 11"/>
          <p:cNvSpPr/>
          <p:nvPr/>
        </p:nvSpPr>
        <p:spPr>
          <a:xfrm rot="7526883">
            <a:off x="7746559" y="4773386"/>
            <a:ext cx="1600200" cy="1143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3" name="Curved Up Arrow 12"/>
          <p:cNvSpPr/>
          <p:nvPr/>
        </p:nvSpPr>
        <p:spPr>
          <a:xfrm rot="7772220" flipH="1">
            <a:off x="3488301" y="1535695"/>
            <a:ext cx="1730139" cy="1312192"/>
          </a:xfrm>
          <a:prstGeom prst="curved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204147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animBg="1"/>
      <p:bldP spid="7" grpId="0" animBg="1"/>
      <p:bldP spid="8" grpId="0" animBg="1"/>
      <p:bldP spid="9" grpId="0" animBg="1"/>
      <p:bldP spid="10" grpId="0" animBg="1"/>
      <p:bldP spid="12"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705" r="13818" b="8386"/>
          <a:stretch/>
        </p:blipFill>
        <p:spPr>
          <a:xfrm>
            <a:off x="3523488" y="10"/>
            <a:ext cx="8668512" cy="6857990"/>
          </a:xfrm>
          <a:prstGeom prst="rect">
            <a:avLst/>
          </a:prstGeom>
        </p:spPr>
      </p:pic>
      <p:sp>
        <p:nvSpPr>
          <p:cNvPr id="6" name="Title 5"/>
          <p:cNvSpPr>
            <a:spLocks noGrp="1"/>
          </p:cNvSpPr>
          <p:nvPr>
            <p:ph type="ctrTitle"/>
          </p:nvPr>
        </p:nvSpPr>
        <p:spPr>
          <a:xfrm>
            <a:off x="477981" y="1122363"/>
            <a:ext cx="4023360" cy="3204134"/>
          </a:xfrm>
        </p:spPr>
        <p:txBody>
          <a:bodyPr anchor="b">
            <a:normAutofit fontScale="90000"/>
          </a:bodyPr>
          <a:lstStyle/>
          <a:p>
            <a:pPr algn="l"/>
            <a:r>
              <a:rPr lang="en-US" sz="4800"/>
              <a:t>How do you think they influence your behavior now?</a:t>
            </a:r>
          </a:p>
        </p:txBody>
      </p:sp>
      <p:sp>
        <p:nvSpPr>
          <p:cNvPr id="7" name="Subtitle 6"/>
          <p:cNvSpPr>
            <a:spLocks noGrp="1"/>
          </p:cNvSpPr>
          <p:nvPr>
            <p:ph type="subTitle" idx="1"/>
          </p:nvPr>
        </p:nvSpPr>
        <p:spPr>
          <a:xfrm>
            <a:off x="477980" y="4872922"/>
            <a:ext cx="4023359" cy="1208141"/>
          </a:xfrm>
        </p:spPr>
        <p:txBody>
          <a:bodyPr>
            <a:normAutofit/>
          </a:bodyPr>
          <a:lstStyle/>
          <a:p>
            <a:pPr algn="l"/>
            <a:endParaRPr lang="en-US" sz="2000"/>
          </a:p>
        </p:txBody>
      </p:sp>
    </p:spTree>
    <p:extLst>
      <p:ext uri="{BB962C8B-B14F-4D97-AF65-F5344CB8AC3E}">
        <p14:creationId xmlns:p14="http://schemas.microsoft.com/office/powerpoint/2010/main" val="427915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8"/>
                                        </p:tgtEl>
                                        <p:attrNameLst>
                                          <p:attrName>style.visibility</p:attrName>
                                        </p:attrNameLst>
                                      </p:cBhvr>
                                      <p:to>
                                        <p:strVal val="visible"/>
                                      </p:to>
                                    </p:set>
                                    <p:animEffect transition="in" filter="fade">
                                      <p:cBhvr>
                                        <p:cTn id="10"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B3508E-C3AC-467D-A9C7-1E6130EB2F71}"/>
              </a:ext>
            </a:extLst>
          </p:cNvPr>
          <p:cNvSpPr>
            <a:spLocks noGrp="1"/>
          </p:cNvSpPr>
          <p:nvPr>
            <p:ph type="title"/>
          </p:nvPr>
        </p:nvSpPr>
        <p:spPr/>
        <p:txBody>
          <a:bodyPr/>
          <a:lstStyle/>
          <a:p>
            <a:pPr algn="ctr"/>
            <a:r>
              <a:rPr lang="en-US" dirty="0"/>
              <a:t>Break</a:t>
            </a:r>
          </a:p>
        </p:txBody>
      </p:sp>
      <p:sp>
        <p:nvSpPr>
          <p:cNvPr id="6" name="Text Placeholder 5">
            <a:extLst>
              <a:ext uri="{FF2B5EF4-FFF2-40B4-BE49-F238E27FC236}">
                <a16:creationId xmlns:a16="http://schemas.microsoft.com/office/drawing/2014/main" id="{147AA3FD-4EED-4B43-B120-725AF585DFDA}"/>
              </a:ext>
            </a:extLst>
          </p:cNvPr>
          <p:cNvSpPr>
            <a:spLocks noGrp="1"/>
          </p:cNvSpPr>
          <p:nvPr>
            <p:ph type="body" sz="half" idx="14"/>
          </p:nvPr>
        </p:nvSpPr>
        <p:spPr/>
        <p:txBody>
          <a:bodyPr/>
          <a:lstStyle/>
          <a:p>
            <a:endParaRPr lang="en-US"/>
          </a:p>
        </p:txBody>
      </p:sp>
      <p:sp>
        <p:nvSpPr>
          <p:cNvPr id="5" name="Text Placeholder 4">
            <a:extLst>
              <a:ext uri="{FF2B5EF4-FFF2-40B4-BE49-F238E27FC236}">
                <a16:creationId xmlns:a16="http://schemas.microsoft.com/office/drawing/2014/main" id="{E39BBBBE-AE75-4DE1-8D47-00335C8B5B69}"/>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4355731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urt Heart.jpg"/>
          <p:cNvPicPr>
            <a:picLocks noChangeAspect="1"/>
          </p:cNvPicPr>
          <p:nvPr/>
        </p:nvPicPr>
        <p:blipFill>
          <a:blip r:embed="rId3" cstate="print"/>
          <a:stretch>
            <a:fillRect/>
          </a:stretch>
        </p:blipFill>
        <p:spPr>
          <a:xfrm>
            <a:off x="5029200" y="1143001"/>
            <a:ext cx="2133600" cy="2111375"/>
          </a:xfrm>
          <a:prstGeom prst="rect">
            <a:avLst/>
          </a:prstGeom>
        </p:spPr>
      </p:pic>
      <p:sp>
        <p:nvSpPr>
          <p:cNvPr id="4" name="Rectangle 3"/>
          <p:cNvSpPr/>
          <p:nvPr/>
        </p:nvSpPr>
        <p:spPr>
          <a:xfrm>
            <a:off x="2438400" y="685800"/>
            <a:ext cx="2433680" cy="923330"/>
          </a:xfrm>
          <a:prstGeom prst="rect">
            <a:avLst/>
          </a:prstGeom>
          <a:noFill/>
        </p:spPr>
        <p:txBody>
          <a:bodyPr wrap="none" lIns="91440" tIns="45720" rIns="91440" bIns="45720">
            <a:spAutoFit/>
          </a:bodyPr>
          <a:lstStyle/>
          <a:p>
            <a:pPr algn="ctr"/>
            <a:r>
              <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Identity</a:t>
            </a:r>
          </a:p>
        </p:txBody>
      </p:sp>
      <p:sp>
        <p:nvSpPr>
          <p:cNvPr id="5" name="Rectangle 4"/>
          <p:cNvSpPr/>
          <p:nvPr/>
        </p:nvSpPr>
        <p:spPr>
          <a:xfrm>
            <a:off x="2971801" y="1524000"/>
            <a:ext cx="154196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Love</a:t>
            </a:r>
          </a:p>
        </p:txBody>
      </p:sp>
      <p:sp>
        <p:nvSpPr>
          <p:cNvPr id="6" name="Rectangle 5"/>
          <p:cNvSpPr/>
          <p:nvPr/>
        </p:nvSpPr>
        <p:spPr>
          <a:xfrm>
            <a:off x="7490240" y="685800"/>
            <a:ext cx="1969002" cy="923330"/>
          </a:xfrm>
          <a:prstGeom prst="rect">
            <a:avLst/>
          </a:prstGeom>
          <a:noFill/>
        </p:spPr>
        <p:txBody>
          <a:bodyPr wrap="none" lIns="91440" tIns="45720" rIns="91440" bIns="45720">
            <a:spAutoFit/>
          </a:bodyPr>
          <a:lstStyle/>
          <a:p>
            <a:pPr algn="ctr"/>
            <a:r>
              <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Safety</a:t>
            </a:r>
          </a:p>
        </p:txBody>
      </p:sp>
      <p:cxnSp>
        <p:nvCxnSpPr>
          <p:cNvPr id="8" name="Straight Connector 7"/>
          <p:cNvCxnSpPr/>
          <p:nvPr/>
        </p:nvCxnSpPr>
        <p:spPr>
          <a:xfrm>
            <a:off x="2209800" y="1676400"/>
            <a:ext cx="8001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620000" y="1524000"/>
            <a:ext cx="165141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Trust</a:t>
            </a:r>
          </a:p>
        </p:txBody>
      </p:sp>
      <p:sp>
        <p:nvSpPr>
          <p:cNvPr id="13" name="Rectangle 12"/>
          <p:cNvSpPr/>
          <p:nvPr/>
        </p:nvSpPr>
        <p:spPr>
          <a:xfrm>
            <a:off x="5486400" y="2971800"/>
            <a:ext cx="1423082" cy="923330"/>
          </a:xfrm>
          <a:prstGeom prst="rect">
            <a:avLst/>
          </a:prstGeom>
          <a:noFill/>
        </p:spPr>
        <p:txBody>
          <a:bodyPr wrap="none" lIns="91440" tIns="45720" rIns="91440" bIns="45720">
            <a:spAutoFit/>
          </a:bodyPr>
          <a:lstStyle/>
          <a:p>
            <a:pPr algn="ctr"/>
            <a:r>
              <a:rPr lang="en-US" sz="5400" b="1" dirty="0">
                <a:ln w="18000">
                  <a:solidFill>
                    <a:srgbClr val="C0504D">
                      <a:satMod val="140000"/>
                    </a:srgbClr>
                  </a:solidFill>
                  <a:prstDash val="solid"/>
                  <a:miter lim="800000"/>
                </a:ln>
                <a:solidFill>
                  <a:sysClr val="windowText" lastClr="000000"/>
                </a:solidFill>
                <a:effectLst>
                  <a:outerShdw blurRad="25500" dist="23000" dir="7020000" algn="tl">
                    <a:srgbClr val="000000">
                      <a:alpha val="50000"/>
                    </a:srgbClr>
                  </a:outerShdw>
                </a:effectLst>
              </a:rPr>
              <a:t>Pain</a:t>
            </a:r>
            <a:endParaRPr lang="en-US" sz="5400" b="1" dirty="0">
              <a:ln w="10541" cmpd="sng">
                <a:solidFill>
                  <a:srgbClr val="7D7D7D">
                    <a:tint val="100000"/>
                    <a:shade val="100000"/>
                    <a:satMod val="110000"/>
                  </a:srgbClr>
                </a:solidFill>
                <a:prstDash val="solid"/>
              </a:ln>
              <a:solidFill>
                <a:sysClr val="windowText" lastClr="000000"/>
              </a:solidFill>
            </a:endParaRPr>
          </a:p>
        </p:txBody>
      </p:sp>
      <p:cxnSp>
        <p:nvCxnSpPr>
          <p:cNvPr id="15" name="Straight Arrow Connector 14"/>
          <p:cNvCxnSpPr/>
          <p:nvPr/>
        </p:nvCxnSpPr>
        <p:spPr>
          <a:xfrm rot="10800000" flipV="1">
            <a:off x="4191000" y="3657600"/>
            <a:ext cx="1295400" cy="1066800"/>
          </a:xfrm>
          <a:prstGeom prst="straightConnector1">
            <a:avLst/>
          </a:prstGeom>
          <a:ln w="158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905000" y="5029200"/>
            <a:ext cx="1371600" cy="523220"/>
          </a:xfrm>
          <a:prstGeom prst="rect">
            <a:avLst/>
          </a:prstGeom>
          <a:noFill/>
        </p:spPr>
        <p:txBody>
          <a:bodyPr wrap="square" rtlCol="0">
            <a:spAutoFit/>
          </a:bodyPr>
          <a:lstStyle/>
          <a:p>
            <a:r>
              <a:rPr lang="en-US" sz="2800" b="1" dirty="0">
                <a:ln w="19050">
                  <a:solidFill>
                    <a:srgbClr val="1F497D">
                      <a:tint val="1000"/>
                    </a:srgbClr>
                  </a:solidFill>
                  <a:prstDash val="solid"/>
                </a:ln>
                <a:solidFill>
                  <a:sysClr val="windowText" lastClr="000000"/>
                </a:solidFill>
                <a:effectLst>
                  <a:outerShdw blurRad="50000" dist="50800" dir="7500000" algn="tl">
                    <a:srgbClr val="000000">
                      <a:shade val="5000"/>
                      <a:alpha val="35000"/>
                    </a:srgbClr>
                  </a:outerShdw>
                </a:effectLst>
              </a:rPr>
              <a:t>Blame</a:t>
            </a:r>
          </a:p>
        </p:txBody>
      </p:sp>
      <p:sp>
        <p:nvSpPr>
          <p:cNvPr id="25" name="TextBox 24"/>
          <p:cNvSpPr txBox="1"/>
          <p:nvPr/>
        </p:nvSpPr>
        <p:spPr>
          <a:xfrm>
            <a:off x="3944439" y="5029200"/>
            <a:ext cx="1541961" cy="523220"/>
          </a:xfrm>
          <a:prstGeom prst="rect">
            <a:avLst/>
          </a:prstGeom>
          <a:noFill/>
        </p:spPr>
        <p:txBody>
          <a:bodyPr wrap="square" rtlCol="0">
            <a:spAutoFit/>
          </a:bodyPr>
          <a:lstStyle/>
          <a:p>
            <a:r>
              <a:rPr lang="en-US" sz="2800" b="1" dirty="0">
                <a:ln w="19050">
                  <a:solidFill>
                    <a:srgbClr val="1F497D">
                      <a:tint val="1000"/>
                    </a:srgbClr>
                  </a:solidFill>
                  <a:prstDash val="solid"/>
                </a:ln>
                <a:solidFill>
                  <a:sysClr val="windowText" lastClr="000000"/>
                </a:solidFill>
                <a:effectLst>
                  <a:outerShdw blurRad="50000" dist="50800" dir="7500000" algn="tl">
                    <a:srgbClr val="000000">
                      <a:shade val="5000"/>
                      <a:alpha val="35000"/>
                    </a:srgbClr>
                  </a:outerShdw>
                </a:effectLst>
              </a:rPr>
              <a:t>Shame</a:t>
            </a:r>
          </a:p>
        </p:txBody>
      </p:sp>
      <p:grpSp>
        <p:nvGrpSpPr>
          <p:cNvPr id="38" name="Group 37"/>
          <p:cNvGrpSpPr/>
          <p:nvPr/>
        </p:nvGrpSpPr>
        <p:grpSpPr>
          <a:xfrm>
            <a:off x="2057400" y="5562600"/>
            <a:ext cx="2895600" cy="304800"/>
            <a:chOff x="533400" y="5562600"/>
            <a:chExt cx="2895600" cy="304800"/>
          </a:xfrm>
        </p:grpSpPr>
        <p:sp>
          <p:nvSpPr>
            <p:cNvPr id="28" name="Right Arrow 27"/>
            <p:cNvSpPr/>
            <p:nvPr/>
          </p:nvSpPr>
          <p:spPr>
            <a:xfrm rot="10800000">
              <a:off x="2819400" y="55626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ight Arrow 29"/>
            <p:cNvSpPr/>
            <p:nvPr/>
          </p:nvSpPr>
          <p:spPr>
            <a:xfrm>
              <a:off x="533400" y="55626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a:stCxn id="30" idx="3"/>
            <a:endCxn id="28" idx="3"/>
          </p:cNvCxnSpPr>
          <p:nvPr/>
        </p:nvCxnSpPr>
        <p:spPr>
          <a:xfrm>
            <a:off x="2667000" y="5715000"/>
            <a:ext cx="16764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6629400" y="5562600"/>
            <a:ext cx="2895600" cy="304800"/>
            <a:chOff x="533400" y="5562600"/>
            <a:chExt cx="2895600" cy="304800"/>
          </a:xfrm>
        </p:grpSpPr>
        <p:sp>
          <p:nvSpPr>
            <p:cNvPr id="40" name="Right Arrow 39"/>
            <p:cNvSpPr/>
            <p:nvPr/>
          </p:nvSpPr>
          <p:spPr>
            <a:xfrm rot="10800000">
              <a:off x="2819400" y="55626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ight Arrow 40"/>
            <p:cNvSpPr/>
            <p:nvPr/>
          </p:nvSpPr>
          <p:spPr>
            <a:xfrm>
              <a:off x="533400" y="55626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2" name="Straight Connector 41"/>
          <p:cNvCxnSpPr/>
          <p:nvPr/>
        </p:nvCxnSpPr>
        <p:spPr>
          <a:xfrm>
            <a:off x="7239000" y="5715000"/>
            <a:ext cx="1676400"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306639" y="5029200"/>
            <a:ext cx="1541961" cy="523220"/>
          </a:xfrm>
          <a:prstGeom prst="rect">
            <a:avLst/>
          </a:prstGeom>
          <a:noFill/>
        </p:spPr>
        <p:txBody>
          <a:bodyPr wrap="square" rtlCol="0">
            <a:spAutoFit/>
          </a:bodyPr>
          <a:lstStyle/>
          <a:p>
            <a:r>
              <a:rPr lang="en-US" sz="2800" b="1" dirty="0">
                <a:ln w="19050">
                  <a:solidFill>
                    <a:srgbClr val="1F497D">
                      <a:tint val="1000"/>
                    </a:srgbClr>
                  </a:solidFill>
                  <a:prstDash val="solid"/>
                </a:ln>
                <a:solidFill>
                  <a:sysClr val="windowText" lastClr="000000"/>
                </a:solidFill>
                <a:effectLst>
                  <a:outerShdw blurRad="50000" dist="50800" dir="7500000" algn="tl">
                    <a:srgbClr val="000000">
                      <a:shade val="5000"/>
                      <a:alpha val="35000"/>
                    </a:srgbClr>
                  </a:outerShdw>
                </a:effectLst>
              </a:rPr>
              <a:t>Control</a:t>
            </a:r>
          </a:p>
        </p:txBody>
      </p:sp>
      <p:sp>
        <p:nvSpPr>
          <p:cNvPr id="44" name="TextBox 43"/>
          <p:cNvSpPr txBox="1"/>
          <p:nvPr/>
        </p:nvSpPr>
        <p:spPr>
          <a:xfrm>
            <a:off x="8364039" y="5029200"/>
            <a:ext cx="1541961" cy="523220"/>
          </a:xfrm>
          <a:prstGeom prst="rect">
            <a:avLst/>
          </a:prstGeom>
          <a:noFill/>
        </p:spPr>
        <p:txBody>
          <a:bodyPr wrap="square" rtlCol="0">
            <a:spAutoFit/>
          </a:bodyPr>
          <a:lstStyle/>
          <a:p>
            <a:r>
              <a:rPr lang="en-US" sz="2800" b="1" dirty="0">
                <a:ln w="19050">
                  <a:solidFill>
                    <a:srgbClr val="1F497D">
                      <a:tint val="1000"/>
                    </a:srgbClr>
                  </a:solidFill>
                  <a:prstDash val="solid"/>
                </a:ln>
                <a:solidFill>
                  <a:sysClr val="windowText" lastClr="000000"/>
                </a:solidFill>
                <a:effectLst>
                  <a:outerShdw blurRad="50000" dist="50800" dir="7500000" algn="tl">
                    <a:srgbClr val="000000">
                      <a:shade val="5000"/>
                      <a:alpha val="35000"/>
                    </a:srgbClr>
                  </a:outerShdw>
                </a:effectLst>
              </a:rPr>
              <a:t>Escape</a:t>
            </a:r>
          </a:p>
        </p:txBody>
      </p:sp>
      <p:cxnSp>
        <p:nvCxnSpPr>
          <p:cNvPr id="45" name="Straight Arrow Connector 44"/>
          <p:cNvCxnSpPr/>
          <p:nvPr/>
        </p:nvCxnSpPr>
        <p:spPr>
          <a:xfrm rot="16200000" flipH="1">
            <a:off x="6934200" y="3657600"/>
            <a:ext cx="1143000" cy="1143000"/>
          </a:xfrm>
          <a:prstGeom prst="straightConnector1">
            <a:avLst/>
          </a:prstGeom>
          <a:ln w="158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04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20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2000" fill="hold"/>
                                        <p:tgtEl>
                                          <p:spTgt spid="11"/>
                                        </p:tgtEl>
                                      </p:cBhvr>
                                      <p:by x="150000" y="150000"/>
                                    </p:animScale>
                                  </p:childTnLst>
                                </p:cTn>
                              </p:par>
                              <p:par>
                                <p:cTn id="39" presetID="6" presetClass="emph" presetSubtype="0" fill="hold" grpId="1" nodeType="withEffect">
                                  <p:stCondLst>
                                    <p:cond delay="0"/>
                                  </p:stCondLst>
                                  <p:childTnLst>
                                    <p:animScale>
                                      <p:cBhvr>
                                        <p:cTn id="40" dur="2000" fill="hold"/>
                                        <p:tgtEl>
                                          <p:spTgt spid="13"/>
                                        </p:tgtEl>
                                      </p:cBhvr>
                                      <p:by x="150000" y="150000"/>
                                    </p:animScale>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 calcmode="lin" valueType="num">
                                      <p:cBhvr additive="base">
                                        <p:cTn id="50"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5">
                                            <p:txEl>
                                              <p:pRg st="0" end="0"/>
                                            </p:txEl>
                                          </p:spTgt>
                                        </p:tgtEl>
                                        <p:attrNameLst>
                                          <p:attrName>style.visibility</p:attrName>
                                        </p:attrNameLst>
                                      </p:cBhvr>
                                      <p:to>
                                        <p:strVal val="visible"/>
                                      </p:to>
                                    </p:set>
                                    <p:anim calcmode="lin" valueType="num">
                                      <p:cBhvr additive="base">
                                        <p:cTn id="56"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 calcmode="lin" valueType="num">
                                      <p:cBhvr additive="base">
                                        <p:cTn id="62" dur="500" fill="hold"/>
                                        <p:tgtEl>
                                          <p:spTgt spid="38"/>
                                        </p:tgtEl>
                                        <p:attrNameLst>
                                          <p:attrName>ppt_x</p:attrName>
                                        </p:attrNameLst>
                                      </p:cBhvr>
                                      <p:tavLst>
                                        <p:tav tm="0">
                                          <p:val>
                                            <p:strVal val="#ppt_x"/>
                                          </p:val>
                                        </p:tav>
                                        <p:tav tm="100000">
                                          <p:val>
                                            <p:strVal val="#ppt_x"/>
                                          </p:val>
                                        </p:tav>
                                      </p:tavLst>
                                    </p:anim>
                                    <p:anim calcmode="lin" valueType="num">
                                      <p:cBhvr additive="base">
                                        <p:cTn id="63" dur="500" fill="hold"/>
                                        <p:tgtEl>
                                          <p:spTgt spid="38"/>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32"/>
                                        </p:tgtEl>
                                        <p:attrNameLst>
                                          <p:attrName>style.visibility</p:attrName>
                                        </p:attrNameLst>
                                      </p:cBhvr>
                                      <p:to>
                                        <p:strVal val="visible"/>
                                      </p:to>
                                    </p:set>
                                    <p:anim calcmode="lin" valueType="num">
                                      <p:cBhvr additive="base">
                                        <p:cTn id="66" dur="500" fill="hold"/>
                                        <p:tgtEl>
                                          <p:spTgt spid="32"/>
                                        </p:tgtEl>
                                        <p:attrNameLst>
                                          <p:attrName>ppt_x</p:attrName>
                                        </p:attrNameLst>
                                      </p:cBhvr>
                                      <p:tavLst>
                                        <p:tav tm="0">
                                          <p:val>
                                            <p:strVal val="#ppt_x"/>
                                          </p:val>
                                        </p:tav>
                                        <p:tav tm="100000">
                                          <p:val>
                                            <p:strVal val="#ppt_x"/>
                                          </p:val>
                                        </p:tav>
                                      </p:tavLst>
                                    </p:anim>
                                    <p:anim calcmode="lin" valueType="num">
                                      <p:cBhvr additive="base">
                                        <p:cTn id="6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wipe(down)">
                                      <p:cBhvr>
                                        <p:cTn id="72" dur="500"/>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3">
                                            <p:txEl>
                                              <p:pRg st="0" end="0"/>
                                            </p:txEl>
                                          </p:spTgt>
                                        </p:tgtEl>
                                        <p:attrNameLst>
                                          <p:attrName>style.visibility</p:attrName>
                                        </p:attrNameLst>
                                      </p:cBhvr>
                                      <p:to>
                                        <p:strVal val="visible"/>
                                      </p:to>
                                    </p:set>
                                    <p:anim calcmode="lin" valueType="num">
                                      <p:cBhvr additive="base">
                                        <p:cTn id="77"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44">
                                            <p:txEl>
                                              <p:pRg st="0" end="0"/>
                                            </p:txEl>
                                          </p:spTgt>
                                        </p:tgtEl>
                                        <p:attrNameLst>
                                          <p:attrName>style.visibility</p:attrName>
                                        </p:attrNameLst>
                                      </p:cBhvr>
                                      <p:to>
                                        <p:strVal val="visible"/>
                                      </p:to>
                                    </p:set>
                                    <p:anim calcmode="lin" valueType="num">
                                      <p:cBhvr additive="base">
                                        <p:cTn id="83"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39"/>
                                        </p:tgtEl>
                                        <p:attrNameLst>
                                          <p:attrName>style.visibility</p:attrName>
                                        </p:attrNameLst>
                                      </p:cBhvr>
                                      <p:to>
                                        <p:strVal val="visible"/>
                                      </p:to>
                                    </p:set>
                                    <p:anim calcmode="lin" valueType="num">
                                      <p:cBhvr additive="base">
                                        <p:cTn id="89" dur="500" fill="hold"/>
                                        <p:tgtEl>
                                          <p:spTgt spid="39"/>
                                        </p:tgtEl>
                                        <p:attrNameLst>
                                          <p:attrName>ppt_x</p:attrName>
                                        </p:attrNameLst>
                                      </p:cBhvr>
                                      <p:tavLst>
                                        <p:tav tm="0">
                                          <p:val>
                                            <p:strVal val="#ppt_x"/>
                                          </p:val>
                                        </p:tav>
                                        <p:tav tm="100000">
                                          <p:val>
                                            <p:strVal val="#ppt_x"/>
                                          </p:val>
                                        </p:tav>
                                      </p:tavLst>
                                    </p:anim>
                                    <p:anim calcmode="lin" valueType="num">
                                      <p:cBhvr additive="base">
                                        <p:cTn id="90" dur="500" fill="hold"/>
                                        <p:tgtEl>
                                          <p:spTgt spid="39"/>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42"/>
                                        </p:tgtEl>
                                        <p:attrNameLst>
                                          <p:attrName>style.visibility</p:attrName>
                                        </p:attrNameLst>
                                      </p:cBhvr>
                                      <p:to>
                                        <p:strVal val="visible"/>
                                      </p:to>
                                    </p:set>
                                    <p:anim calcmode="lin" valueType="num">
                                      <p:cBhvr additive="base">
                                        <p:cTn id="93" dur="500" fill="hold"/>
                                        <p:tgtEl>
                                          <p:spTgt spid="42"/>
                                        </p:tgtEl>
                                        <p:attrNameLst>
                                          <p:attrName>ppt_x</p:attrName>
                                        </p:attrNameLst>
                                      </p:cBhvr>
                                      <p:tavLst>
                                        <p:tav tm="0">
                                          <p:val>
                                            <p:strVal val="#ppt_x"/>
                                          </p:val>
                                        </p:tav>
                                        <p:tav tm="100000">
                                          <p:val>
                                            <p:strVal val="#ppt_x"/>
                                          </p:val>
                                        </p:tav>
                                      </p:tavLst>
                                    </p:anim>
                                    <p:anim calcmode="lin" valueType="num">
                                      <p:cBhvr additive="base">
                                        <p:cTn id="9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build="p"/>
      <p:bldP spid="6" grpId="0" build="p"/>
      <p:bldP spid="9" grpId="0" build="p"/>
      <p:bldP spid="13" grpId="0"/>
      <p:bldP spid="13" grpId="1"/>
      <p:bldP spid="24" grpId="0" build="p"/>
      <p:bldP spid="25" grpId="0" build="p"/>
      <p:bldP spid="43" grpId="0" build="p"/>
      <p:bldP spid="4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D8FBF3A-7422-4AE6-9410-00FD7A0BDAFB}"/>
              </a:ext>
            </a:extLst>
          </p:cNvPr>
          <p:cNvSpPr>
            <a:spLocks noGrp="1"/>
          </p:cNvSpPr>
          <p:nvPr>
            <p:ph type="title"/>
          </p:nvPr>
        </p:nvSpPr>
        <p:spPr>
          <a:xfrm>
            <a:off x="609600" y="274638"/>
            <a:ext cx="10972800" cy="1143000"/>
          </a:xfrm>
        </p:spPr>
        <p:txBody>
          <a:bodyPr/>
          <a:lstStyle/>
          <a:p>
            <a:endParaRPr lang="en-US"/>
          </a:p>
        </p:txBody>
      </p:sp>
      <p:sp>
        <p:nvSpPr>
          <p:cNvPr id="3" name="Content Placeholder 2"/>
          <p:cNvSpPr>
            <a:spLocks noGrp="1"/>
          </p:cNvSpPr>
          <p:nvPr>
            <p:ph sz="half" idx="1"/>
          </p:nvPr>
        </p:nvSpPr>
        <p:spPr>
          <a:xfrm>
            <a:off x="609600" y="1600201"/>
            <a:ext cx="5384800" cy="4525963"/>
          </a:xfrm>
        </p:spPr>
        <p:txBody>
          <a:bodyPr>
            <a:normAutofit/>
          </a:bodyPr>
          <a:lstStyle/>
          <a:p>
            <a:pPr marL="0" indent="0">
              <a:buNone/>
            </a:pPr>
            <a:r>
              <a:rPr lang="en-US" dirty="0"/>
              <a:t>Psalm 139:23-24</a:t>
            </a:r>
          </a:p>
          <a:p>
            <a:pPr marL="0" indent="0">
              <a:buNone/>
            </a:pPr>
            <a:r>
              <a:rPr lang="en-US" dirty="0"/>
              <a:t>Search me, God, and know my heart;</a:t>
            </a:r>
            <a:br>
              <a:rPr lang="en-US" dirty="0"/>
            </a:br>
            <a:r>
              <a:rPr lang="en-US" dirty="0"/>
              <a:t>    test me and know my anxious thoughts.</a:t>
            </a:r>
            <a:br>
              <a:rPr lang="en-US" dirty="0"/>
            </a:br>
            <a:r>
              <a:rPr lang="en-US" b="1" baseline="30000" dirty="0"/>
              <a:t>24 </a:t>
            </a:r>
            <a:r>
              <a:rPr lang="en-US" dirty="0"/>
              <a:t>See if there is any offensive way in me,</a:t>
            </a:r>
            <a:br>
              <a:rPr lang="en-US" dirty="0"/>
            </a:br>
            <a:r>
              <a:rPr lang="en-US" dirty="0"/>
              <a:t>    and lead me in the way everlasting.</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51000"/>
                    </a14:imgEffect>
                  </a14:imgLayer>
                </a14:imgProps>
              </a:ext>
              <a:ext uri="{28A0092B-C50C-407E-A947-70E740481C1C}">
                <a14:useLocalDpi xmlns:a14="http://schemas.microsoft.com/office/drawing/2010/main" val="0"/>
              </a:ext>
            </a:extLst>
          </a:blip>
          <a:stretch>
            <a:fillRect/>
          </a:stretch>
        </p:blipFill>
        <p:spPr>
          <a:xfrm>
            <a:off x="6197600" y="1843882"/>
            <a:ext cx="5384800" cy="4038600"/>
          </a:xfrm>
          <a:prstGeom prst="rect">
            <a:avLst/>
          </a:prstGeom>
          <a:noFill/>
        </p:spPr>
      </p:pic>
    </p:spTree>
    <p:extLst>
      <p:ext uri="{BB962C8B-B14F-4D97-AF65-F5344CB8AC3E}">
        <p14:creationId xmlns:p14="http://schemas.microsoft.com/office/powerpoint/2010/main" val="5882016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p:nvPr>
        </p:nvSpPr>
        <p:spPr>
          <a:xfrm>
            <a:off x="609600" y="274638"/>
            <a:ext cx="10972800" cy="1143000"/>
          </a:xfrm>
        </p:spPr>
        <p:txBody>
          <a:bodyPr anchor="ctr">
            <a:normAutofit/>
          </a:bodyPr>
          <a:lstStyle/>
          <a:p>
            <a:pPr marL="0" indent="0">
              <a:lnSpc>
                <a:spcPct val="90000"/>
              </a:lnSpc>
              <a:buNone/>
            </a:pPr>
            <a:r>
              <a:rPr lang="en-US" sz="2400"/>
              <a:t>Proverbs 4:23</a:t>
            </a:r>
          </a:p>
          <a:p>
            <a:pPr marL="0" indent="0">
              <a:lnSpc>
                <a:spcPct val="90000"/>
              </a:lnSpc>
              <a:buNone/>
            </a:pPr>
            <a:r>
              <a:rPr lang="en-US" sz="2400"/>
              <a:t>Above all else, guard your heart,</a:t>
            </a:r>
            <a:br>
              <a:rPr lang="en-US" sz="2400"/>
            </a:br>
            <a:r>
              <a:rPr lang="en-US" sz="2400"/>
              <a:t>    for everything you do flows from it.</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51000"/>
                    </a14:imgEffect>
                  </a14:imgLayer>
                </a14:imgProps>
              </a:ext>
              <a:ext uri="{28A0092B-C50C-407E-A947-70E740481C1C}">
                <a14:useLocalDpi xmlns:a14="http://schemas.microsoft.com/office/drawing/2010/main" val="0"/>
              </a:ext>
            </a:extLst>
          </a:blip>
          <a:stretch>
            <a:fillRect/>
          </a:stretch>
        </p:blipFill>
        <p:spPr>
          <a:xfrm>
            <a:off x="3078691" y="1600201"/>
            <a:ext cx="6034617" cy="4525963"/>
          </a:xfrm>
          <a:prstGeom prst="rect">
            <a:avLst/>
          </a:prstGeom>
          <a:noFill/>
        </p:spPr>
      </p:pic>
    </p:spTree>
    <p:extLst>
      <p:ext uri="{BB962C8B-B14F-4D97-AF65-F5344CB8AC3E}">
        <p14:creationId xmlns:p14="http://schemas.microsoft.com/office/powerpoint/2010/main" val="37307813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65691CD-43D2-4063-9B8B-E44B264EE9E4}"/>
              </a:ext>
            </a:extLst>
          </p:cNvPr>
          <p:cNvSpPr>
            <a:spLocks noGrp="1"/>
          </p:cNvSpPr>
          <p:nvPr>
            <p:ph type="title"/>
          </p:nvPr>
        </p:nvSpPr>
        <p:spPr>
          <a:xfrm>
            <a:off x="609600" y="274638"/>
            <a:ext cx="10972800" cy="1143000"/>
          </a:xfrm>
        </p:spPr>
        <p:txBody>
          <a:bodyPr/>
          <a:lstStyle/>
          <a:p>
            <a:endParaRPr lang="en-US"/>
          </a:p>
        </p:txBody>
      </p:sp>
      <p:sp>
        <p:nvSpPr>
          <p:cNvPr id="11" name="Text Placeholder 2">
            <a:extLst>
              <a:ext uri="{FF2B5EF4-FFF2-40B4-BE49-F238E27FC236}">
                <a16:creationId xmlns:a16="http://schemas.microsoft.com/office/drawing/2014/main" id="{4011E502-DAAD-40B0-855A-B67AB5F7F038}"/>
              </a:ext>
            </a:extLst>
          </p:cNvPr>
          <p:cNvSpPr>
            <a:spLocks noGrp="1"/>
          </p:cNvSpPr>
          <p:nvPr>
            <p:ph type="body" idx="1"/>
          </p:nvPr>
        </p:nvSpPr>
        <p:spPr>
          <a:xfrm>
            <a:off x="609600" y="1535113"/>
            <a:ext cx="5386917" cy="639762"/>
          </a:xfrm>
        </p:spPr>
        <p:txBody>
          <a:bodyPr/>
          <a:lstStyle/>
          <a:p>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51000"/>
                    </a14:imgEffect>
                  </a14:imgLayer>
                </a14:imgProps>
              </a:ext>
              <a:ext uri="{28A0092B-C50C-407E-A947-70E740481C1C}">
                <a14:useLocalDpi xmlns:a14="http://schemas.microsoft.com/office/drawing/2010/main" val="0"/>
              </a:ext>
            </a:extLst>
          </a:blip>
          <a:srcRect r="-2" b="2198"/>
          <a:stretch/>
        </p:blipFill>
        <p:spPr>
          <a:xfrm>
            <a:off x="609600" y="2174875"/>
            <a:ext cx="5386917" cy="3951288"/>
          </a:xfrm>
          <a:prstGeom prst="rect">
            <a:avLst/>
          </a:prstGeom>
          <a:noFill/>
        </p:spPr>
      </p:pic>
      <p:sp>
        <p:nvSpPr>
          <p:cNvPr id="13" name="Text Placeholder 4">
            <a:extLst>
              <a:ext uri="{FF2B5EF4-FFF2-40B4-BE49-F238E27FC236}">
                <a16:creationId xmlns:a16="http://schemas.microsoft.com/office/drawing/2014/main" id="{EFE5D338-8D8B-4DEC-95E0-675811C5916A}"/>
              </a:ext>
            </a:extLst>
          </p:cNvPr>
          <p:cNvSpPr>
            <a:spLocks noGrp="1"/>
          </p:cNvSpPr>
          <p:nvPr>
            <p:ph type="body" sz="quarter" idx="3"/>
          </p:nvPr>
        </p:nvSpPr>
        <p:spPr>
          <a:xfrm>
            <a:off x="6193368" y="1535113"/>
            <a:ext cx="5389033" cy="639762"/>
          </a:xfrm>
        </p:spPr>
        <p:txBody>
          <a:bodyPr/>
          <a:lstStyle/>
          <a:p>
            <a:endParaRPr lang="en-US"/>
          </a:p>
        </p:txBody>
      </p:sp>
      <p:sp>
        <p:nvSpPr>
          <p:cNvPr id="3" name="Content Placeholder 2"/>
          <p:cNvSpPr>
            <a:spLocks noGrp="1"/>
          </p:cNvSpPr>
          <p:nvPr>
            <p:ph sz="quarter" idx="4"/>
          </p:nvPr>
        </p:nvSpPr>
        <p:spPr>
          <a:xfrm>
            <a:off x="6193368" y="2174875"/>
            <a:ext cx="5389033" cy="3951288"/>
          </a:xfrm>
        </p:spPr>
        <p:txBody>
          <a:bodyPr>
            <a:normAutofit/>
          </a:bodyPr>
          <a:lstStyle/>
          <a:p>
            <a:pPr marL="0" indent="0">
              <a:buNone/>
            </a:pPr>
            <a:r>
              <a:rPr lang="en-US" dirty="0"/>
              <a:t>Matthew 15:19Amplified Bible (AMP)</a:t>
            </a:r>
          </a:p>
          <a:p>
            <a:pPr marL="0" indent="0">
              <a:buNone/>
            </a:pPr>
            <a:endParaRPr lang="en-US" dirty="0"/>
          </a:p>
          <a:p>
            <a:pPr marL="0" indent="0">
              <a:buNone/>
            </a:pPr>
            <a:r>
              <a:rPr lang="en-US" dirty="0"/>
              <a:t>For out of the heart come evil thoughts and plans, murders, adulteries, sexual immoralities, thefts, false testimonies, slanders (verbal abuse, irreverent speech, blaspheming).</a:t>
            </a:r>
          </a:p>
        </p:txBody>
      </p:sp>
    </p:spTree>
    <p:extLst>
      <p:ext uri="{BB962C8B-B14F-4D97-AF65-F5344CB8AC3E}">
        <p14:creationId xmlns:p14="http://schemas.microsoft.com/office/powerpoint/2010/main" val="17732500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Taking Off the Old &amp; Putting on the New</a:t>
            </a:r>
          </a:p>
        </p:txBody>
      </p:sp>
      <p:sp>
        <p:nvSpPr>
          <p:cNvPr id="3" name="Content Placeholder 2"/>
          <p:cNvSpPr>
            <a:spLocks noGrp="1"/>
          </p:cNvSpPr>
          <p:nvPr>
            <p:ph idx="1"/>
          </p:nvPr>
        </p:nvSpPr>
        <p:spPr/>
        <p:txBody>
          <a:bodyPr>
            <a:normAutofit/>
          </a:bodyPr>
          <a:lstStyle/>
          <a:p>
            <a:pPr marL="0" indent="0">
              <a:buNone/>
            </a:pPr>
            <a:r>
              <a:rPr lang="en-US" dirty="0"/>
              <a:t>Colossians 3 Since you were raised from the dead with Christ, aim at what is in heaven, where Christ is sitting at the right hand of God. </a:t>
            </a:r>
            <a:r>
              <a:rPr lang="en-US" b="1" baseline="30000" dirty="0"/>
              <a:t>2 </a:t>
            </a:r>
            <a:r>
              <a:rPr lang="en-US" dirty="0"/>
              <a:t>Think only about the things in heaven, not the things on earth. </a:t>
            </a:r>
            <a:r>
              <a:rPr lang="en-US" b="1" baseline="30000" dirty="0"/>
              <a:t>3 </a:t>
            </a:r>
            <a:r>
              <a:rPr lang="en-US" dirty="0"/>
              <a:t>Your old sinful self has died, and your new life is kept with Christ in God. </a:t>
            </a:r>
            <a:r>
              <a:rPr lang="en-US" b="1" baseline="30000" dirty="0"/>
              <a:t>4 </a:t>
            </a:r>
            <a:r>
              <a:rPr lang="en-US" dirty="0"/>
              <a:t>Christ is your</a:t>
            </a:r>
            <a:r>
              <a:rPr lang="en-US" baseline="30000" dirty="0"/>
              <a:t>[</a:t>
            </a:r>
            <a:r>
              <a:rPr lang="en-US" baseline="30000" dirty="0">
                <a:hlinkClick r:id="rId2" tooltip="See footnote a"/>
              </a:rPr>
              <a:t>a</a:t>
            </a:r>
            <a:r>
              <a:rPr lang="en-US" baseline="30000" dirty="0"/>
              <a:t>]</a:t>
            </a:r>
            <a:r>
              <a:rPr lang="en-US" dirty="0"/>
              <a:t>life, and when he comes again, you will share in his glory.</a:t>
            </a:r>
            <a:r>
              <a:rPr lang="en-US" b="1" baseline="30000" dirty="0"/>
              <a:t>5 </a:t>
            </a:r>
            <a:r>
              <a:rPr lang="en-US" dirty="0"/>
              <a:t>So put all evil things out of your life: sexual sinning, doing evil, letting evil thoughts control you, wanting things that are evil, and greed. This is really serving a false god. </a:t>
            </a:r>
            <a:r>
              <a:rPr lang="en-US" b="1" baseline="30000" dirty="0"/>
              <a:t>6 </a:t>
            </a:r>
            <a:r>
              <a:rPr lang="en-US" dirty="0"/>
              <a:t>These things make God angry.</a:t>
            </a:r>
            <a:r>
              <a:rPr lang="en-US" baseline="30000" dirty="0"/>
              <a:t>[</a:t>
            </a:r>
            <a:r>
              <a:rPr lang="en-US" baseline="30000" dirty="0">
                <a:hlinkClick r:id="rId3" tooltip="See footnote b"/>
              </a:rPr>
              <a:t>b</a:t>
            </a:r>
            <a:r>
              <a:rPr lang="en-US" baseline="30000" dirty="0"/>
              <a:t>]</a:t>
            </a:r>
            <a:r>
              <a:rPr lang="en-US" dirty="0"/>
              <a:t> </a:t>
            </a:r>
            <a:r>
              <a:rPr lang="en-US" b="1" baseline="30000" dirty="0"/>
              <a:t>7 </a:t>
            </a:r>
            <a:r>
              <a:rPr lang="en-US" dirty="0"/>
              <a:t>In your past, evil life you also did these things.</a:t>
            </a:r>
          </a:p>
        </p:txBody>
      </p:sp>
    </p:spTree>
    <p:extLst>
      <p:ext uri="{BB962C8B-B14F-4D97-AF65-F5344CB8AC3E}">
        <p14:creationId xmlns:p14="http://schemas.microsoft.com/office/powerpoint/2010/main" val="11818234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428" y="850006"/>
            <a:ext cx="10985679" cy="6001643"/>
          </a:xfrm>
          <a:prstGeom prst="rect">
            <a:avLst/>
          </a:prstGeom>
          <a:noFill/>
        </p:spPr>
        <p:txBody>
          <a:bodyPr wrap="square" rtlCol="0">
            <a:spAutoFit/>
          </a:bodyPr>
          <a:lstStyle/>
          <a:p>
            <a:r>
              <a:rPr lang="en-US" sz="2400" dirty="0"/>
              <a:t>8 But now also put these things out of your life: anger, bad temper, doing or saying things to hurt others, and using evil words when you talk. 9 Do not lie to each other. You have left your old sinful life and the things you did before. 10 You have begun to live the new life, in which you are being made new and are becoming like the One who made you. This new life brings you the true knowledge of God. 11 In the new life there is no difference between Greeks and Jews, those who are circumcised and those who are not circumcised, or people who are foreigners, or Scythians.[c] There is no difference between slaves and free people. But Christ is in all believers, and Christ is all that is important.</a:t>
            </a:r>
          </a:p>
          <a:p>
            <a:r>
              <a:rPr lang="en-US" sz="2400" dirty="0"/>
              <a:t>12 God has chosen you and made you his holy people. He loves you. So you should always clothe yourselves with mercy, kindness, humility, gentleness, and patience. 13 Bear with each other, and forgive each other. If someone does wrong to you, forgive that person because the Lord forgave you. 14 Even more than all this, clothe yourself in love. Love is what holds you all together in perfect unity. 15 Let the peace that Christ gives control your thinking, because you were all called together in one body[d] to have peace. Always be thankful.</a:t>
            </a:r>
          </a:p>
        </p:txBody>
      </p:sp>
    </p:spTree>
    <p:extLst>
      <p:ext uri="{BB962C8B-B14F-4D97-AF65-F5344CB8AC3E}">
        <p14:creationId xmlns:p14="http://schemas.microsoft.com/office/powerpoint/2010/main" val="1034163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TextBox 4"/>
          <p:cNvSpPr txBox="1"/>
          <p:nvPr/>
        </p:nvSpPr>
        <p:spPr>
          <a:xfrm>
            <a:off x="261257" y="4924926"/>
            <a:ext cx="4075612" cy="923330"/>
          </a:xfrm>
          <a:prstGeom prst="rect">
            <a:avLst/>
          </a:prstGeom>
          <a:noFill/>
        </p:spPr>
        <p:txBody>
          <a:bodyPr wrap="square" rtlCol="0">
            <a:spAutoFit/>
          </a:bodyPr>
          <a:lstStyle/>
          <a:p>
            <a:r>
              <a:rPr lang="en-US" sz="5400" dirty="0">
                <a:solidFill>
                  <a:prstClr val="black"/>
                </a:solidFill>
              </a:rPr>
              <a:t>Realization</a:t>
            </a:r>
          </a:p>
        </p:txBody>
      </p:sp>
    </p:spTree>
    <p:extLst>
      <p:ext uri="{BB962C8B-B14F-4D97-AF65-F5344CB8AC3E}">
        <p14:creationId xmlns:p14="http://schemas.microsoft.com/office/powerpoint/2010/main" val="32865792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r>
              <a:rPr lang="en-US" dirty="0"/>
              <a:t>Identifying Truth</a:t>
            </a:r>
          </a:p>
        </p:txBody>
      </p:sp>
      <p:sp>
        <p:nvSpPr>
          <p:cNvPr id="3" name="Content Placeholder 2"/>
          <p:cNvSpPr>
            <a:spLocks noGrp="1"/>
          </p:cNvSpPr>
          <p:nvPr>
            <p:ph sz="half" idx="1"/>
          </p:nvPr>
        </p:nvSpPr>
        <p:spPr>
          <a:xfrm>
            <a:off x="609600" y="1600201"/>
            <a:ext cx="5384800" cy="4525963"/>
          </a:xfrm>
        </p:spPr>
        <p:txBody>
          <a:bodyPr>
            <a:normAutofit/>
          </a:bodyPr>
          <a:lstStyle/>
          <a:p>
            <a:r>
              <a:rPr lang="en-US" dirty="0"/>
              <a:t>Within yourself</a:t>
            </a:r>
          </a:p>
          <a:p>
            <a:r>
              <a:rPr lang="en-US" dirty="0"/>
              <a:t>Significant people in your life</a:t>
            </a:r>
          </a:p>
          <a:p>
            <a:r>
              <a:rPr lang="en-US" dirty="0"/>
              <a:t>Spiritual resources</a:t>
            </a:r>
          </a:p>
          <a:p>
            <a:endParaRPr lang="en-US" dirty="0"/>
          </a:p>
        </p:txBody>
      </p:sp>
      <p:pic>
        <p:nvPicPr>
          <p:cNvPr id="5" name="Content Placeholder 4" descr="Woman outdoors at sunset">
            <a:extLst>
              <a:ext uri="{FF2B5EF4-FFF2-40B4-BE49-F238E27FC236}">
                <a16:creationId xmlns:a16="http://schemas.microsoft.com/office/drawing/2014/main" id="{511484C6-6D7D-4028-8E5D-9643896F6CB9}"/>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97600" y="2067345"/>
            <a:ext cx="5384800" cy="3591672"/>
          </a:xfrm>
        </p:spPr>
      </p:pic>
    </p:spTree>
    <p:extLst>
      <p:ext uri="{BB962C8B-B14F-4D97-AF65-F5344CB8AC3E}">
        <p14:creationId xmlns:p14="http://schemas.microsoft.com/office/powerpoint/2010/main" val="9281850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71801" y="1524000"/>
            <a:ext cx="154196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Love</a:t>
            </a:r>
          </a:p>
        </p:txBody>
      </p:sp>
      <p:cxnSp>
        <p:nvCxnSpPr>
          <p:cNvPr id="8" name="Straight Connector 7"/>
          <p:cNvCxnSpPr/>
          <p:nvPr/>
        </p:nvCxnSpPr>
        <p:spPr>
          <a:xfrm>
            <a:off x="2209800" y="1676400"/>
            <a:ext cx="8001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620000" y="1524000"/>
            <a:ext cx="165141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Trust</a:t>
            </a:r>
          </a:p>
        </p:txBody>
      </p:sp>
      <p:cxnSp>
        <p:nvCxnSpPr>
          <p:cNvPr id="15" name="Straight Arrow Connector 14"/>
          <p:cNvCxnSpPr/>
          <p:nvPr/>
        </p:nvCxnSpPr>
        <p:spPr>
          <a:xfrm rot="10800000" flipV="1">
            <a:off x="4191000" y="3657600"/>
            <a:ext cx="1295400" cy="1066800"/>
          </a:xfrm>
          <a:prstGeom prst="straightConnector1">
            <a:avLst/>
          </a:prstGeom>
          <a:ln w="158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734639" y="5029200"/>
            <a:ext cx="1541961" cy="523220"/>
          </a:xfrm>
          <a:prstGeom prst="rect">
            <a:avLst/>
          </a:prstGeom>
          <a:noFill/>
        </p:spPr>
        <p:txBody>
          <a:bodyPr wrap="square" rtlCol="0">
            <a:spAutoFit/>
          </a:bodyPr>
          <a:lstStyle/>
          <a:p>
            <a:r>
              <a:rPr lang="en-US" sz="2800" b="1" dirty="0">
                <a:ln w="19050">
                  <a:solidFill>
                    <a:srgbClr val="1F497D">
                      <a:tint val="1000"/>
                    </a:srgbClr>
                  </a:solidFill>
                  <a:prstDash val="solid"/>
                </a:ln>
                <a:solidFill>
                  <a:sysClr val="windowText" lastClr="000000"/>
                </a:solidFill>
                <a:effectLst>
                  <a:outerShdw blurRad="50000" dist="50800" dir="7500000" algn="tl">
                    <a:srgbClr val="000000">
                      <a:shade val="5000"/>
                      <a:alpha val="35000"/>
                    </a:srgbClr>
                  </a:outerShdw>
                </a:effectLst>
              </a:rPr>
              <a:t>Nurture</a:t>
            </a:r>
          </a:p>
        </p:txBody>
      </p:sp>
      <p:sp>
        <p:nvSpPr>
          <p:cNvPr id="25" name="TextBox 24"/>
          <p:cNvSpPr txBox="1"/>
          <p:nvPr/>
        </p:nvSpPr>
        <p:spPr>
          <a:xfrm>
            <a:off x="3429000" y="5029200"/>
            <a:ext cx="2057400" cy="523220"/>
          </a:xfrm>
          <a:prstGeom prst="rect">
            <a:avLst/>
          </a:prstGeom>
          <a:noFill/>
        </p:spPr>
        <p:txBody>
          <a:bodyPr wrap="square" rtlCol="0">
            <a:spAutoFit/>
          </a:bodyPr>
          <a:lstStyle/>
          <a:p>
            <a:r>
              <a:rPr lang="en-US" sz="2800" b="1" dirty="0">
                <a:ln w="19050">
                  <a:solidFill>
                    <a:srgbClr val="1F497D">
                      <a:tint val="1000"/>
                    </a:srgbClr>
                  </a:solidFill>
                  <a:prstDash val="solid"/>
                </a:ln>
                <a:solidFill>
                  <a:sysClr val="windowText" lastClr="000000"/>
                </a:solidFill>
                <a:effectLst>
                  <a:outerShdw blurRad="50000" dist="50800" dir="7500000" algn="tl">
                    <a:srgbClr val="000000">
                      <a:shade val="5000"/>
                      <a:alpha val="35000"/>
                    </a:srgbClr>
                  </a:outerShdw>
                </a:effectLst>
              </a:rPr>
              <a:t>Self Value</a:t>
            </a:r>
          </a:p>
        </p:txBody>
      </p:sp>
      <p:grpSp>
        <p:nvGrpSpPr>
          <p:cNvPr id="2" name="Group 37"/>
          <p:cNvGrpSpPr/>
          <p:nvPr/>
        </p:nvGrpSpPr>
        <p:grpSpPr>
          <a:xfrm>
            <a:off x="2057400" y="5562600"/>
            <a:ext cx="2895600" cy="304800"/>
            <a:chOff x="533400" y="5562600"/>
            <a:chExt cx="2895600" cy="304800"/>
          </a:xfrm>
        </p:grpSpPr>
        <p:sp>
          <p:nvSpPr>
            <p:cNvPr id="28" name="Right Arrow 27"/>
            <p:cNvSpPr/>
            <p:nvPr/>
          </p:nvSpPr>
          <p:spPr>
            <a:xfrm rot="10800000">
              <a:off x="2819400" y="55626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ight Arrow 29"/>
            <p:cNvSpPr/>
            <p:nvPr/>
          </p:nvSpPr>
          <p:spPr>
            <a:xfrm>
              <a:off x="533400" y="55626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32" name="Straight Connector 31"/>
          <p:cNvCxnSpPr>
            <a:cxnSpLocks/>
          </p:cNvCxnSpPr>
          <p:nvPr/>
        </p:nvCxnSpPr>
        <p:spPr>
          <a:xfrm>
            <a:off x="2514599" y="5715000"/>
            <a:ext cx="16764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38"/>
          <p:cNvGrpSpPr/>
          <p:nvPr/>
        </p:nvGrpSpPr>
        <p:grpSpPr>
          <a:xfrm>
            <a:off x="6629400" y="5562600"/>
            <a:ext cx="2895600" cy="304800"/>
            <a:chOff x="533400" y="5562600"/>
            <a:chExt cx="2895600" cy="304800"/>
          </a:xfrm>
        </p:grpSpPr>
        <p:sp>
          <p:nvSpPr>
            <p:cNvPr id="40" name="Right Arrow 39"/>
            <p:cNvSpPr/>
            <p:nvPr/>
          </p:nvSpPr>
          <p:spPr>
            <a:xfrm rot="10800000">
              <a:off x="2819400" y="55626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ight Arrow 40"/>
            <p:cNvSpPr/>
            <p:nvPr/>
          </p:nvSpPr>
          <p:spPr>
            <a:xfrm>
              <a:off x="533400" y="55626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2" name="Straight Connector 41"/>
          <p:cNvCxnSpPr/>
          <p:nvPr/>
        </p:nvCxnSpPr>
        <p:spPr>
          <a:xfrm>
            <a:off x="7239000" y="5715000"/>
            <a:ext cx="1676400"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943600" y="4724401"/>
            <a:ext cx="2336104" cy="954107"/>
          </a:xfrm>
          <a:prstGeom prst="rect">
            <a:avLst/>
          </a:prstGeom>
          <a:noFill/>
        </p:spPr>
        <p:txBody>
          <a:bodyPr wrap="square" rtlCol="0">
            <a:spAutoFit/>
          </a:bodyPr>
          <a:lstStyle/>
          <a:p>
            <a:r>
              <a:rPr lang="en-US" sz="2800" b="1" dirty="0">
                <a:ln w="19050">
                  <a:solidFill>
                    <a:srgbClr val="1F497D">
                      <a:tint val="1000"/>
                    </a:srgbClr>
                  </a:solidFill>
                  <a:prstDash val="solid"/>
                </a:ln>
                <a:solidFill>
                  <a:sysClr val="windowText" lastClr="000000"/>
                </a:solidFill>
                <a:effectLst>
                  <a:outerShdw blurRad="50000" dist="50800" dir="7500000" algn="tl">
                    <a:srgbClr val="000000">
                      <a:shade val="5000"/>
                      <a:alpha val="35000"/>
                    </a:srgbClr>
                  </a:outerShdw>
                </a:effectLst>
              </a:rPr>
              <a:t>Balance of Give &amp; Take</a:t>
            </a:r>
          </a:p>
        </p:txBody>
      </p:sp>
      <p:sp>
        <p:nvSpPr>
          <p:cNvPr id="44" name="TextBox 43"/>
          <p:cNvSpPr txBox="1"/>
          <p:nvPr/>
        </p:nvSpPr>
        <p:spPr>
          <a:xfrm>
            <a:off x="8686800" y="4724401"/>
            <a:ext cx="1981200" cy="954107"/>
          </a:xfrm>
          <a:prstGeom prst="rect">
            <a:avLst/>
          </a:prstGeom>
          <a:noFill/>
        </p:spPr>
        <p:txBody>
          <a:bodyPr wrap="square" rtlCol="0">
            <a:spAutoFit/>
          </a:bodyPr>
          <a:lstStyle/>
          <a:p>
            <a:r>
              <a:rPr lang="en-US" sz="2800" b="1" dirty="0">
                <a:ln w="19050">
                  <a:solidFill>
                    <a:srgbClr val="1F497D">
                      <a:tint val="1000"/>
                    </a:srgbClr>
                  </a:solidFill>
                  <a:prstDash val="solid"/>
                </a:ln>
                <a:solidFill>
                  <a:sysClr val="windowText" lastClr="000000"/>
                </a:solidFill>
                <a:effectLst>
                  <a:outerShdw blurRad="50000" dist="50800" dir="7500000" algn="tl">
                    <a:srgbClr val="000000">
                      <a:shade val="5000"/>
                      <a:alpha val="35000"/>
                    </a:srgbClr>
                  </a:outerShdw>
                </a:effectLst>
              </a:rPr>
              <a:t>Reliably Connect</a:t>
            </a:r>
          </a:p>
        </p:txBody>
      </p:sp>
      <p:cxnSp>
        <p:nvCxnSpPr>
          <p:cNvPr id="45" name="Straight Arrow Connector 44"/>
          <p:cNvCxnSpPr/>
          <p:nvPr/>
        </p:nvCxnSpPr>
        <p:spPr>
          <a:xfrm rot="16200000" flipH="1">
            <a:off x="6934200" y="3657600"/>
            <a:ext cx="1143000" cy="1143000"/>
          </a:xfrm>
          <a:prstGeom prst="straightConnector1">
            <a:avLst/>
          </a:prstGeom>
          <a:ln w="15875">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descr="Hurt Heart.jpg"/>
          <p:cNvPicPr>
            <a:picLocks noChangeAspect="1"/>
          </p:cNvPicPr>
          <p:nvPr/>
        </p:nvPicPr>
        <p:blipFill>
          <a:blip r:embed="rId3" cstate="print"/>
          <a:stretch>
            <a:fillRect/>
          </a:stretch>
        </p:blipFill>
        <p:spPr>
          <a:xfrm>
            <a:off x="5029200" y="1349692"/>
            <a:ext cx="2133600" cy="1697990"/>
          </a:xfrm>
          <a:prstGeom prst="rect">
            <a:avLst/>
          </a:prstGeom>
        </p:spPr>
      </p:pic>
      <p:sp>
        <p:nvSpPr>
          <p:cNvPr id="4" name="Rectangle 3"/>
          <p:cNvSpPr/>
          <p:nvPr/>
        </p:nvSpPr>
        <p:spPr>
          <a:xfrm>
            <a:off x="2438400" y="685800"/>
            <a:ext cx="2433680" cy="923330"/>
          </a:xfrm>
          <a:prstGeom prst="rect">
            <a:avLst/>
          </a:prstGeom>
          <a:noFill/>
        </p:spPr>
        <p:txBody>
          <a:bodyPr wrap="none" lIns="91440" tIns="45720" rIns="91440" bIns="45720">
            <a:spAutoFit/>
          </a:bodyPr>
          <a:lstStyle/>
          <a:p>
            <a:pPr algn="ctr"/>
            <a:r>
              <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Identity</a:t>
            </a:r>
          </a:p>
        </p:txBody>
      </p:sp>
      <p:sp>
        <p:nvSpPr>
          <p:cNvPr id="6" name="Rectangle 5"/>
          <p:cNvSpPr/>
          <p:nvPr/>
        </p:nvSpPr>
        <p:spPr>
          <a:xfrm>
            <a:off x="7490240" y="685800"/>
            <a:ext cx="1969002" cy="923330"/>
          </a:xfrm>
          <a:prstGeom prst="rect">
            <a:avLst/>
          </a:prstGeom>
          <a:noFill/>
        </p:spPr>
        <p:txBody>
          <a:bodyPr wrap="none" lIns="91440" tIns="45720" rIns="91440" bIns="45720">
            <a:spAutoFit/>
          </a:bodyPr>
          <a:lstStyle/>
          <a:p>
            <a:pPr algn="ctr"/>
            <a:r>
              <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Safety</a:t>
            </a:r>
          </a:p>
        </p:txBody>
      </p:sp>
      <p:sp>
        <p:nvSpPr>
          <p:cNvPr id="13" name="Rectangle 12"/>
          <p:cNvSpPr/>
          <p:nvPr/>
        </p:nvSpPr>
        <p:spPr>
          <a:xfrm>
            <a:off x="5257800" y="2743200"/>
            <a:ext cx="1869486" cy="923330"/>
          </a:xfrm>
          <a:prstGeom prst="rect">
            <a:avLst/>
          </a:prstGeom>
          <a:noFill/>
        </p:spPr>
        <p:txBody>
          <a:bodyPr wrap="none" lIns="91440" tIns="45720" rIns="91440" bIns="45720">
            <a:spAutoFit/>
          </a:bodyPr>
          <a:lstStyle/>
          <a:p>
            <a:pPr algn="ctr"/>
            <a:r>
              <a:rPr lang="en-US" sz="5400" b="1" dirty="0">
                <a:ln w="18000">
                  <a:solidFill>
                    <a:srgbClr val="FFFF00"/>
                  </a:solidFill>
                  <a:prstDash val="solid"/>
                  <a:miter lim="800000"/>
                </a:ln>
                <a:solidFill>
                  <a:srgbClr val="4F81BD">
                    <a:lumMod val="75000"/>
                  </a:srgbClr>
                </a:solidFill>
                <a:effectLst>
                  <a:outerShdw blurRad="25500" dist="23000" dir="7020000" algn="tl">
                    <a:srgbClr val="000000">
                      <a:alpha val="50000"/>
                    </a:srgbClr>
                  </a:outerShdw>
                </a:effectLst>
              </a:rPr>
              <a:t>Peace</a:t>
            </a:r>
            <a:endParaRPr lang="en-US" sz="5400" b="1" dirty="0">
              <a:ln w="18000">
                <a:solidFill>
                  <a:srgbClr val="FFFF00"/>
                </a:solidFill>
                <a:prstDash val="solid"/>
                <a:miter lim="800000"/>
              </a:ln>
              <a:solidFill>
                <a:srgbClr val="4F81BD">
                  <a:lumMod val="75000"/>
                </a:srgbClr>
              </a:solidFill>
            </a:endParaRPr>
          </a:p>
        </p:txBody>
      </p:sp>
    </p:spTree>
    <p:extLst>
      <p:ext uri="{BB962C8B-B14F-4D97-AF65-F5344CB8AC3E}">
        <p14:creationId xmlns:p14="http://schemas.microsoft.com/office/powerpoint/2010/main" val="235267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20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2000" fill="hold"/>
                                        <p:tgtEl>
                                          <p:spTgt spid="11"/>
                                        </p:tgtEl>
                                      </p:cBhvr>
                                      <p:by x="150000" y="150000"/>
                                    </p:animScale>
                                  </p:childTnLst>
                                </p:cTn>
                              </p:par>
                              <p:par>
                                <p:cTn id="39" presetID="6" presetClass="emph" presetSubtype="0" fill="hold" grpId="1" nodeType="withEffect">
                                  <p:stCondLst>
                                    <p:cond delay="0"/>
                                  </p:stCondLst>
                                  <p:childTnLst>
                                    <p:animScale>
                                      <p:cBhvr>
                                        <p:cTn id="40" dur="2000" fill="hold"/>
                                        <p:tgtEl>
                                          <p:spTgt spid="13"/>
                                        </p:tgtEl>
                                      </p:cBhvr>
                                      <p:by x="150000" y="150000"/>
                                    </p:animScale>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 calcmode="lin" valueType="num">
                                      <p:cBhvr additive="base">
                                        <p:cTn id="50"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5">
                                            <p:txEl>
                                              <p:pRg st="0" end="0"/>
                                            </p:txEl>
                                          </p:spTgt>
                                        </p:tgtEl>
                                        <p:attrNameLst>
                                          <p:attrName>style.visibility</p:attrName>
                                        </p:attrNameLst>
                                      </p:cBhvr>
                                      <p:to>
                                        <p:strVal val="visible"/>
                                      </p:to>
                                    </p:set>
                                    <p:anim calcmode="lin" valueType="num">
                                      <p:cBhvr additive="base">
                                        <p:cTn id="56"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additive="base">
                                        <p:cTn id="62" dur="500" fill="hold"/>
                                        <p:tgtEl>
                                          <p:spTgt spid="2"/>
                                        </p:tgtEl>
                                        <p:attrNameLst>
                                          <p:attrName>ppt_x</p:attrName>
                                        </p:attrNameLst>
                                      </p:cBhvr>
                                      <p:tavLst>
                                        <p:tav tm="0">
                                          <p:val>
                                            <p:strVal val="#ppt_x"/>
                                          </p:val>
                                        </p:tav>
                                        <p:tav tm="100000">
                                          <p:val>
                                            <p:strVal val="#ppt_x"/>
                                          </p:val>
                                        </p:tav>
                                      </p:tavLst>
                                    </p:anim>
                                    <p:anim calcmode="lin" valueType="num">
                                      <p:cBhvr additive="base">
                                        <p:cTn id="63" dur="500" fill="hold"/>
                                        <p:tgtEl>
                                          <p:spTgt spid="2"/>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32"/>
                                        </p:tgtEl>
                                        <p:attrNameLst>
                                          <p:attrName>style.visibility</p:attrName>
                                        </p:attrNameLst>
                                      </p:cBhvr>
                                      <p:to>
                                        <p:strVal val="visible"/>
                                      </p:to>
                                    </p:set>
                                    <p:anim calcmode="lin" valueType="num">
                                      <p:cBhvr additive="base">
                                        <p:cTn id="66" dur="500" fill="hold"/>
                                        <p:tgtEl>
                                          <p:spTgt spid="32"/>
                                        </p:tgtEl>
                                        <p:attrNameLst>
                                          <p:attrName>ppt_x</p:attrName>
                                        </p:attrNameLst>
                                      </p:cBhvr>
                                      <p:tavLst>
                                        <p:tav tm="0">
                                          <p:val>
                                            <p:strVal val="#ppt_x"/>
                                          </p:val>
                                        </p:tav>
                                        <p:tav tm="100000">
                                          <p:val>
                                            <p:strVal val="#ppt_x"/>
                                          </p:val>
                                        </p:tav>
                                      </p:tavLst>
                                    </p:anim>
                                    <p:anim calcmode="lin" valueType="num">
                                      <p:cBhvr additive="base">
                                        <p:cTn id="6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wipe(down)">
                                      <p:cBhvr>
                                        <p:cTn id="72" dur="500"/>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3">
                                            <p:txEl>
                                              <p:pRg st="0" end="0"/>
                                            </p:txEl>
                                          </p:spTgt>
                                        </p:tgtEl>
                                        <p:attrNameLst>
                                          <p:attrName>style.visibility</p:attrName>
                                        </p:attrNameLst>
                                      </p:cBhvr>
                                      <p:to>
                                        <p:strVal val="visible"/>
                                      </p:to>
                                    </p:set>
                                    <p:anim calcmode="lin" valueType="num">
                                      <p:cBhvr additive="base">
                                        <p:cTn id="77"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44">
                                            <p:txEl>
                                              <p:pRg st="0" end="0"/>
                                            </p:txEl>
                                          </p:spTgt>
                                        </p:tgtEl>
                                        <p:attrNameLst>
                                          <p:attrName>style.visibility</p:attrName>
                                        </p:attrNameLst>
                                      </p:cBhvr>
                                      <p:to>
                                        <p:strVal val="visible"/>
                                      </p:to>
                                    </p:set>
                                    <p:anim calcmode="lin" valueType="num">
                                      <p:cBhvr additive="base">
                                        <p:cTn id="83"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3"/>
                                        </p:tgtEl>
                                        <p:attrNameLst>
                                          <p:attrName>style.visibility</p:attrName>
                                        </p:attrNameLst>
                                      </p:cBhvr>
                                      <p:to>
                                        <p:strVal val="visible"/>
                                      </p:to>
                                    </p:set>
                                    <p:anim calcmode="lin" valueType="num">
                                      <p:cBhvr additive="base">
                                        <p:cTn id="89" dur="500" fill="hold"/>
                                        <p:tgtEl>
                                          <p:spTgt spid="3"/>
                                        </p:tgtEl>
                                        <p:attrNameLst>
                                          <p:attrName>ppt_x</p:attrName>
                                        </p:attrNameLst>
                                      </p:cBhvr>
                                      <p:tavLst>
                                        <p:tav tm="0">
                                          <p:val>
                                            <p:strVal val="#ppt_x"/>
                                          </p:val>
                                        </p:tav>
                                        <p:tav tm="100000">
                                          <p:val>
                                            <p:strVal val="#ppt_x"/>
                                          </p:val>
                                        </p:tav>
                                      </p:tavLst>
                                    </p:anim>
                                    <p:anim calcmode="lin" valueType="num">
                                      <p:cBhvr additive="base">
                                        <p:cTn id="90" dur="500" fill="hold"/>
                                        <p:tgtEl>
                                          <p:spTgt spid="3"/>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42"/>
                                        </p:tgtEl>
                                        <p:attrNameLst>
                                          <p:attrName>style.visibility</p:attrName>
                                        </p:attrNameLst>
                                      </p:cBhvr>
                                      <p:to>
                                        <p:strVal val="visible"/>
                                      </p:to>
                                    </p:set>
                                    <p:anim calcmode="lin" valueType="num">
                                      <p:cBhvr additive="base">
                                        <p:cTn id="93" dur="500" fill="hold"/>
                                        <p:tgtEl>
                                          <p:spTgt spid="42"/>
                                        </p:tgtEl>
                                        <p:attrNameLst>
                                          <p:attrName>ppt_x</p:attrName>
                                        </p:attrNameLst>
                                      </p:cBhvr>
                                      <p:tavLst>
                                        <p:tav tm="0">
                                          <p:val>
                                            <p:strVal val="#ppt_x"/>
                                          </p:val>
                                        </p:tav>
                                        <p:tav tm="100000">
                                          <p:val>
                                            <p:strVal val="#ppt_x"/>
                                          </p:val>
                                        </p:tav>
                                      </p:tavLst>
                                    </p:anim>
                                    <p:anim calcmode="lin" valueType="num">
                                      <p:cBhvr additive="base">
                                        <p:cTn id="9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build="p"/>
      <p:bldP spid="24" grpId="0" build="p"/>
      <p:bldP spid="25" grpId="0" build="p"/>
      <p:bldP spid="43" grpId="0" build="p"/>
      <p:bldP spid="44" grpId="0" build="p"/>
      <p:bldP spid="4" grpId="0" build="allAtOnce"/>
      <p:bldP spid="6" grpId="0" build="p"/>
      <p:bldP spid="13" grpId="0"/>
      <p:bldP spid="13"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Pain Cycle</a:t>
            </a:r>
          </a:p>
        </p:txBody>
      </p:sp>
      <p:sp>
        <p:nvSpPr>
          <p:cNvPr id="4" name="Rectangle 3"/>
          <p:cNvSpPr/>
          <p:nvPr/>
        </p:nvSpPr>
        <p:spPr>
          <a:xfrm>
            <a:off x="5181600" y="1828800"/>
            <a:ext cx="23622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rPr>
              <a:t>Jim Feels controlled, weak, insignificant</a:t>
            </a:r>
          </a:p>
        </p:txBody>
      </p:sp>
      <p:sp>
        <p:nvSpPr>
          <p:cNvPr id="6" name="Content Placeholder 5"/>
          <p:cNvSpPr>
            <a:spLocks noGrp="1"/>
          </p:cNvSpPr>
          <p:nvPr>
            <p:ph idx="1"/>
          </p:nvPr>
        </p:nvSpPr>
        <p:spPr>
          <a:xfrm>
            <a:off x="7483688" y="3113314"/>
            <a:ext cx="28194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dirty="0"/>
              <a:t>Jim Copes:</a:t>
            </a:r>
            <a:br>
              <a:rPr lang="en-US" sz="2000" dirty="0"/>
            </a:br>
            <a:r>
              <a:rPr lang="en-US" sz="2000" dirty="0"/>
              <a:t>defensive, w/draw to avoid, independent</a:t>
            </a:r>
          </a:p>
        </p:txBody>
      </p:sp>
      <p:sp>
        <p:nvSpPr>
          <p:cNvPr id="7" name="Curved Down Arrow 6"/>
          <p:cNvSpPr/>
          <p:nvPr/>
        </p:nvSpPr>
        <p:spPr>
          <a:xfrm rot="2413615">
            <a:off x="7696200" y="1905000"/>
            <a:ext cx="1600200" cy="1143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8" name="Content Placeholder 5"/>
          <p:cNvSpPr txBox="1">
            <a:spLocks/>
          </p:cNvSpPr>
          <p:nvPr/>
        </p:nvSpPr>
        <p:spPr>
          <a:xfrm>
            <a:off x="4953000" y="4659086"/>
            <a:ext cx="2819400" cy="1371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None/>
            </a:pPr>
            <a:r>
              <a:rPr lang="en-US" sz="2000" dirty="0">
                <a:solidFill>
                  <a:prstClr val="white"/>
                </a:solidFill>
              </a:rPr>
              <a:t>Sue Feels:  Alone, out of control,  not good enough</a:t>
            </a:r>
            <a:br>
              <a:rPr lang="en-US" sz="2000" dirty="0">
                <a:solidFill>
                  <a:prstClr val="white"/>
                </a:solidFill>
              </a:rPr>
            </a:br>
            <a:endParaRPr lang="en-US" sz="2000" dirty="0">
              <a:solidFill>
                <a:prstClr val="white"/>
              </a:solidFill>
            </a:endParaRPr>
          </a:p>
        </p:txBody>
      </p:sp>
      <p:sp>
        <p:nvSpPr>
          <p:cNvPr id="9" name="Content Placeholder 5"/>
          <p:cNvSpPr txBox="1">
            <a:spLocks/>
          </p:cNvSpPr>
          <p:nvPr/>
        </p:nvSpPr>
        <p:spPr>
          <a:xfrm>
            <a:off x="2590800" y="3102429"/>
            <a:ext cx="2819400" cy="1371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None/>
            </a:pPr>
            <a:r>
              <a:rPr lang="en-US" sz="2000" dirty="0">
                <a:solidFill>
                  <a:prstClr val="white"/>
                </a:solidFill>
              </a:rPr>
              <a:t>Sue Copes:</a:t>
            </a:r>
            <a:br>
              <a:rPr lang="en-US" sz="2000" dirty="0">
                <a:solidFill>
                  <a:prstClr val="white"/>
                </a:solidFill>
              </a:rPr>
            </a:br>
            <a:r>
              <a:rPr lang="en-US" sz="2000" dirty="0">
                <a:solidFill>
                  <a:prstClr val="white"/>
                </a:solidFill>
              </a:rPr>
              <a:t>control, perfectionism, blame, stuff/avoid</a:t>
            </a:r>
          </a:p>
        </p:txBody>
      </p:sp>
      <p:sp>
        <p:nvSpPr>
          <p:cNvPr id="10" name="Curved Up Arrow 9"/>
          <p:cNvSpPr/>
          <p:nvPr/>
        </p:nvSpPr>
        <p:spPr>
          <a:xfrm rot="3388385" flipH="1">
            <a:off x="3004376" y="4691823"/>
            <a:ext cx="1905000" cy="1340624"/>
          </a:xfrm>
          <a:prstGeom prst="curved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2" name="Curved Down Arrow 11"/>
          <p:cNvSpPr/>
          <p:nvPr/>
        </p:nvSpPr>
        <p:spPr>
          <a:xfrm rot="7526883">
            <a:off x="7746559" y="4773386"/>
            <a:ext cx="1600200" cy="1143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3" name="Curved Up Arrow 12"/>
          <p:cNvSpPr/>
          <p:nvPr/>
        </p:nvSpPr>
        <p:spPr>
          <a:xfrm rot="7772220" flipH="1">
            <a:off x="3488301" y="1535695"/>
            <a:ext cx="1730139" cy="1312192"/>
          </a:xfrm>
          <a:prstGeom prst="curved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97611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animBg="1"/>
      <p:bldP spid="7" grpId="0" animBg="1"/>
      <p:bldP spid="8" grpId="0" animBg="1"/>
      <p:bldP spid="9" grpId="0" animBg="1"/>
      <p:bldP spid="10" grpId="0" animBg="1"/>
      <p:bldP spid="12" grpId="0" animBg="1"/>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Peace Cycle</a:t>
            </a:r>
          </a:p>
        </p:txBody>
      </p:sp>
      <p:sp>
        <p:nvSpPr>
          <p:cNvPr id="4" name="Rectangle 3"/>
          <p:cNvSpPr/>
          <p:nvPr/>
        </p:nvSpPr>
        <p:spPr>
          <a:xfrm>
            <a:off x="5181600" y="1602696"/>
            <a:ext cx="2590800" cy="1445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rPr>
              <a:t>Jim's Truth:  Strong, Capable, Only Control Self</a:t>
            </a:r>
          </a:p>
        </p:txBody>
      </p:sp>
      <p:sp>
        <p:nvSpPr>
          <p:cNvPr id="6" name="Content Placeholder 5"/>
          <p:cNvSpPr>
            <a:spLocks noGrp="1"/>
          </p:cNvSpPr>
          <p:nvPr>
            <p:ph idx="1"/>
          </p:nvPr>
        </p:nvSpPr>
        <p:spPr>
          <a:xfrm>
            <a:off x="7483688" y="3113314"/>
            <a:ext cx="28194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a:buNone/>
            </a:pPr>
            <a:r>
              <a:rPr lang="en-US" sz="2000" dirty="0"/>
              <a:t>Jim’s Behavior:  Engages, listens to understand, cooperates</a:t>
            </a:r>
          </a:p>
        </p:txBody>
      </p:sp>
      <p:sp>
        <p:nvSpPr>
          <p:cNvPr id="7" name="Curved Down Arrow 6"/>
          <p:cNvSpPr/>
          <p:nvPr/>
        </p:nvSpPr>
        <p:spPr>
          <a:xfrm rot="2413615">
            <a:off x="7696200" y="1905000"/>
            <a:ext cx="1600200" cy="1143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8" name="Content Placeholder 5"/>
          <p:cNvSpPr txBox="1">
            <a:spLocks/>
          </p:cNvSpPr>
          <p:nvPr/>
        </p:nvSpPr>
        <p:spPr>
          <a:xfrm>
            <a:off x="4953000" y="4659086"/>
            <a:ext cx="2819400" cy="1371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None/>
            </a:pPr>
            <a:r>
              <a:rPr lang="en-US" sz="1800" dirty="0">
                <a:solidFill>
                  <a:prstClr val="white"/>
                </a:solidFill>
              </a:rPr>
              <a:t>Sue’s Truth:  loved, capable, accepted </a:t>
            </a:r>
            <a:br>
              <a:rPr lang="en-US" sz="2000" dirty="0">
                <a:solidFill>
                  <a:prstClr val="white"/>
                </a:solidFill>
              </a:rPr>
            </a:br>
            <a:endParaRPr lang="en-US" sz="2000" dirty="0">
              <a:solidFill>
                <a:prstClr val="white"/>
              </a:solidFill>
            </a:endParaRPr>
          </a:p>
        </p:txBody>
      </p:sp>
      <p:sp>
        <p:nvSpPr>
          <p:cNvPr id="9" name="Content Placeholder 5"/>
          <p:cNvSpPr txBox="1">
            <a:spLocks/>
          </p:cNvSpPr>
          <p:nvPr/>
        </p:nvSpPr>
        <p:spPr>
          <a:xfrm>
            <a:off x="2590800" y="3102429"/>
            <a:ext cx="2819400" cy="1371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None/>
            </a:pPr>
            <a:r>
              <a:rPr lang="en-US" sz="2000" dirty="0">
                <a:solidFill>
                  <a:prstClr val="white"/>
                </a:solidFill>
              </a:rPr>
              <a:t>Sue’s Behavior: flexible, speak up, give self grace </a:t>
            </a:r>
          </a:p>
        </p:txBody>
      </p:sp>
      <p:sp>
        <p:nvSpPr>
          <p:cNvPr id="10" name="Curved Up Arrow 9"/>
          <p:cNvSpPr/>
          <p:nvPr/>
        </p:nvSpPr>
        <p:spPr>
          <a:xfrm rot="3388385" flipH="1">
            <a:off x="3004376" y="4691823"/>
            <a:ext cx="1905000" cy="1340624"/>
          </a:xfrm>
          <a:prstGeom prst="curved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2" name="Curved Down Arrow 11"/>
          <p:cNvSpPr/>
          <p:nvPr/>
        </p:nvSpPr>
        <p:spPr>
          <a:xfrm rot="7526883">
            <a:off x="7746559" y="4773386"/>
            <a:ext cx="1600200" cy="1143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3" name="Curved Up Arrow 12"/>
          <p:cNvSpPr/>
          <p:nvPr/>
        </p:nvSpPr>
        <p:spPr>
          <a:xfrm rot="7772220" flipH="1">
            <a:off x="3488301" y="1535695"/>
            <a:ext cx="1730139" cy="1312192"/>
          </a:xfrm>
          <a:prstGeom prst="curved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325779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animBg="1"/>
      <p:bldP spid="7" grpId="0" animBg="1"/>
      <p:bldP spid="8" grpId="0" animBg="1"/>
      <p:bldP spid="9" grpId="0" animBg="1"/>
      <p:bldP spid="10" grpId="0" animBg="1"/>
      <p:bldP spid="12"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D39B7-5C79-4B43-AFFD-EC9E1921C243}"/>
              </a:ext>
            </a:extLst>
          </p:cNvPr>
          <p:cNvSpPr>
            <a:spLocks noGrp="1"/>
          </p:cNvSpPr>
          <p:nvPr>
            <p:ph type="title"/>
          </p:nvPr>
        </p:nvSpPr>
        <p:spPr/>
        <p:txBody>
          <a:bodyPr/>
          <a:lstStyle/>
          <a:p>
            <a:r>
              <a:rPr lang="en-US" dirty="0"/>
              <a:t>Romans 12:1-2</a:t>
            </a:r>
          </a:p>
        </p:txBody>
      </p:sp>
      <p:sp>
        <p:nvSpPr>
          <p:cNvPr id="3" name="Content Placeholder 2">
            <a:extLst>
              <a:ext uri="{FF2B5EF4-FFF2-40B4-BE49-F238E27FC236}">
                <a16:creationId xmlns:a16="http://schemas.microsoft.com/office/drawing/2014/main" id="{4BD9ACCC-69CB-4623-928C-69B523D053B4}"/>
              </a:ext>
            </a:extLst>
          </p:cNvPr>
          <p:cNvSpPr>
            <a:spLocks noGrp="1"/>
          </p:cNvSpPr>
          <p:nvPr>
            <p:ph idx="1"/>
          </p:nvPr>
        </p:nvSpPr>
        <p:spPr/>
        <p:txBody>
          <a:bodyPr>
            <a:normAutofit/>
          </a:bodyPr>
          <a:lstStyle/>
          <a:p>
            <a:pPr marL="0" indent="0">
              <a:buNone/>
            </a:pPr>
            <a:r>
              <a:rPr lang="en-US" sz="2800" b="0" i="0" dirty="0">
                <a:solidFill>
                  <a:schemeClr val="tx1">
                    <a:lumMod val="95000"/>
                  </a:schemeClr>
                </a:solidFill>
                <a:effectLst/>
                <a:latin typeface="system-ui"/>
              </a:rPr>
              <a:t>Therefore, I urge you, brothers and sisters, in view of God’s mercy, to offer your bodies as a living sacrifice, holy and pleasing to God—this is your true and proper worship. </a:t>
            </a:r>
            <a:r>
              <a:rPr lang="en-US" sz="2800" b="1" i="0" baseline="30000" dirty="0">
                <a:solidFill>
                  <a:schemeClr val="tx1">
                    <a:lumMod val="95000"/>
                  </a:schemeClr>
                </a:solidFill>
                <a:effectLst/>
                <a:latin typeface="system-ui"/>
              </a:rPr>
              <a:t>2 </a:t>
            </a:r>
            <a:r>
              <a:rPr lang="en-US" sz="2800" b="0" i="0" dirty="0">
                <a:solidFill>
                  <a:schemeClr val="tx1">
                    <a:lumMod val="95000"/>
                  </a:schemeClr>
                </a:solidFill>
                <a:effectLst/>
                <a:latin typeface="system-ui"/>
              </a:rPr>
              <a:t>Do not conform to the pattern of this world, but be transformed by the renewing of your mind. Then you will be able to test and approve what God’s will is—his good, pleasing and perfect will.</a:t>
            </a:r>
            <a:endParaRPr lang="en-US" sz="2800" dirty="0">
              <a:solidFill>
                <a:schemeClr val="tx1">
                  <a:lumMod val="95000"/>
                </a:schemeClr>
              </a:solidFill>
            </a:endParaRPr>
          </a:p>
        </p:txBody>
      </p:sp>
    </p:spTree>
    <p:extLst>
      <p:ext uri="{BB962C8B-B14F-4D97-AF65-F5344CB8AC3E}">
        <p14:creationId xmlns:p14="http://schemas.microsoft.com/office/powerpoint/2010/main" val="18413274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CBF85-0242-41B9-9590-061DFCA266ED}"/>
              </a:ext>
            </a:extLst>
          </p:cNvPr>
          <p:cNvSpPr>
            <a:spLocks noGrp="1"/>
          </p:cNvSpPr>
          <p:nvPr>
            <p:ph type="title"/>
          </p:nvPr>
        </p:nvSpPr>
        <p:spPr/>
        <p:txBody>
          <a:bodyPr/>
          <a:lstStyle/>
          <a:p>
            <a:r>
              <a:rPr lang="en-US" dirty="0"/>
              <a:t>II Corinthians 10:5</a:t>
            </a:r>
          </a:p>
        </p:txBody>
      </p:sp>
      <p:sp>
        <p:nvSpPr>
          <p:cNvPr id="3" name="Content Placeholder 2">
            <a:extLst>
              <a:ext uri="{FF2B5EF4-FFF2-40B4-BE49-F238E27FC236}">
                <a16:creationId xmlns:a16="http://schemas.microsoft.com/office/drawing/2014/main" id="{73F80E45-BFA8-48B8-89BB-A03FD36FAC83}"/>
              </a:ext>
            </a:extLst>
          </p:cNvPr>
          <p:cNvSpPr>
            <a:spLocks noGrp="1"/>
          </p:cNvSpPr>
          <p:nvPr>
            <p:ph idx="1"/>
          </p:nvPr>
        </p:nvSpPr>
        <p:spPr/>
        <p:txBody>
          <a:bodyPr>
            <a:normAutofit/>
          </a:bodyPr>
          <a:lstStyle/>
          <a:p>
            <a:r>
              <a:rPr lang="en-US" sz="3200" b="0" i="0" dirty="0">
                <a:effectLst/>
                <a:latin typeface="system-ui"/>
              </a:rPr>
              <a:t> </a:t>
            </a:r>
            <a:r>
              <a:rPr lang="en-US" sz="3200" b="1" i="0" baseline="30000" dirty="0">
                <a:effectLst/>
                <a:latin typeface="system-ui"/>
              </a:rPr>
              <a:t>3 </a:t>
            </a:r>
            <a:r>
              <a:rPr lang="en-US" sz="3200" b="0" i="0" dirty="0">
                <a:effectLst/>
                <a:latin typeface="system-ui"/>
              </a:rPr>
              <a:t>For though we live in the world, we do not wage war as the world does. </a:t>
            </a:r>
            <a:r>
              <a:rPr lang="en-US" sz="3200" b="1" i="0" baseline="30000" dirty="0">
                <a:effectLst/>
                <a:latin typeface="system-ui"/>
              </a:rPr>
              <a:t>4 </a:t>
            </a:r>
            <a:r>
              <a:rPr lang="en-US" sz="3200" b="0" i="0" dirty="0">
                <a:effectLst/>
                <a:latin typeface="system-ui"/>
              </a:rPr>
              <a:t>The weapons we fight with are not the weapons of the world. On the contrary, they have divine power to demolish strongholds. </a:t>
            </a:r>
            <a:r>
              <a:rPr lang="en-US" sz="3200" b="1" i="0" baseline="30000" dirty="0">
                <a:effectLst/>
                <a:latin typeface="system-ui"/>
              </a:rPr>
              <a:t>5 </a:t>
            </a:r>
            <a:r>
              <a:rPr lang="en-US" sz="3200" b="0" i="0" dirty="0">
                <a:effectLst/>
                <a:latin typeface="system-ui"/>
              </a:rPr>
              <a:t>We demolish arguments and every pretension that sets itself up against the knowledge of God, and we take captive every thought to make it obedient to Christ.</a:t>
            </a:r>
            <a:endParaRPr lang="en-US" sz="3200" dirty="0"/>
          </a:p>
        </p:txBody>
      </p:sp>
    </p:spTree>
    <p:extLst>
      <p:ext uri="{BB962C8B-B14F-4D97-AF65-F5344CB8AC3E}">
        <p14:creationId xmlns:p14="http://schemas.microsoft.com/office/powerpoint/2010/main" val="23155840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7EBB0-00AD-4FC3-A155-0967033BEB3F}"/>
              </a:ext>
            </a:extLst>
          </p:cNvPr>
          <p:cNvSpPr>
            <a:spLocks noGrp="1"/>
          </p:cNvSpPr>
          <p:nvPr>
            <p:ph type="title"/>
          </p:nvPr>
        </p:nvSpPr>
        <p:spPr/>
        <p:txBody>
          <a:bodyPr/>
          <a:lstStyle/>
          <a:p>
            <a:r>
              <a:rPr lang="en-US" dirty="0"/>
              <a:t>Philippians 4</a:t>
            </a:r>
          </a:p>
        </p:txBody>
      </p:sp>
      <p:sp>
        <p:nvSpPr>
          <p:cNvPr id="3" name="Content Placeholder 2">
            <a:extLst>
              <a:ext uri="{FF2B5EF4-FFF2-40B4-BE49-F238E27FC236}">
                <a16:creationId xmlns:a16="http://schemas.microsoft.com/office/drawing/2014/main" id="{0B652DE8-0DA1-4E0E-A6F5-8FA76D0DA504}"/>
              </a:ext>
            </a:extLst>
          </p:cNvPr>
          <p:cNvSpPr>
            <a:spLocks noGrp="1"/>
          </p:cNvSpPr>
          <p:nvPr>
            <p:ph idx="1"/>
          </p:nvPr>
        </p:nvSpPr>
        <p:spPr>
          <a:xfrm>
            <a:off x="875201" y="1627034"/>
            <a:ext cx="8946541" cy="4778248"/>
          </a:xfrm>
        </p:spPr>
        <p:txBody>
          <a:bodyPr>
            <a:normAutofit/>
          </a:bodyPr>
          <a:lstStyle/>
          <a:p>
            <a:pPr algn="l"/>
            <a:r>
              <a:rPr lang="en-US" sz="2400" b="1" i="0" baseline="30000" dirty="0">
                <a:effectLst/>
                <a:latin typeface="system-ui"/>
              </a:rPr>
              <a:t>4 </a:t>
            </a:r>
            <a:r>
              <a:rPr lang="en-US" sz="2400" b="0" i="0" dirty="0">
                <a:effectLst/>
                <a:latin typeface="system-ui"/>
              </a:rPr>
              <a:t>Rejoice in the Lord always. I will say it again: Rejoice! </a:t>
            </a:r>
            <a:r>
              <a:rPr lang="en-US" sz="2400" b="1" i="0" baseline="30000" dirty="0">
                <a:effectLst/>
                <a:latin typeface="system-ui"/>
              </a:rPr>
              <a:t>5 </a:t>
            </a:r>
            <a:r>
              <a:rPr lang="en-US" sz="2400" b="0" i="0" dirty="0">
                <a:effectLst/>
                <a:latin typeface="system-ui"/>
              </a:rPr>
              <a:t>Let your gentleness be evident to all. The Lord is near. </a:t>
            </a:r>
            <a:r>
              <a:rPr lang="en-US" sz="2400" b="1" i="0" baseline="30000" dirty="0">
                <a:effectLst/>
                <a:latin typeface="system-ui"/>
              </a:rPr>
              <a:t>6 </a:t>
            </a:r>
            <a:r>
              <a:rPr lang="en-US" sz="2400" b="0" i="0" dirty="0">
                <a:effectLst/>
                <a:latin typeface="system-ui"/>
              </a:rPr>
              <a:t>Do not be anxious about anything, but in every situation, by prayer and petition, with thanksgiving, present your requests to God. </a:t>
            </a:r>
            <a:r>
              <a:rPr lang="en-US" sz="2400" b="1" i="0" baseline="30000" dirty="0">
                <a:effectLst/>
                <a:latin typeface="system-ui"/>
              </a:rPr>
              <a:t>7 </a:t>
            </a:r>
            <a:r>
              <a:rPr lang="en-US" sz="2400" b="0" i="0" dirty="0">
                <a:effectLst/>
                <a:latin typeface="system-ui"/>
              </a:rPr>
              <a:t>And the peace of God, which transcends all understanding, will guard your hearts and your minds in Christ Jesus.</a:t>
            </a:r>
          </a:p>
          <a:p>
            <a:pPr algn="l"/>
            <a:r>
              <a:rPr lang="en-US" sz="2400" b="1" i="0" baseline="30000" dirty="0">
                <a:effectLst/>
                <a:latin typeface="system-ui"/>
              </a:rPr>
              <a:t>8 </a:t>
            </a:r>
            <a:r>
              <a:rPr lang="en-US" sz="2400" b="0" i="0" dirty="0">
                <a:effectLst/>
                <a:latin typeface="system-ui"/>
              </a:rPr>
              <a:t>Finally, brothers and sisters, whatever is true, whatever is noble, whatever is right, whatever is pure, whatever is lovely, whatever is admirable—if anything is excellent or praiseworthy—think about such things. </a:t>
            </a:r>
            <a:r>
              <a:rPr lang="en-US" sz="2400" b="1" i="0" baseline="30000" dirty="0">
                <a:effectLst/>
                <a:latin typeface="system-ui"/>
              </a:rPr>
              <a:t>9 </a:t>
            </a:r>
            <a:r>
              <a:rPr lang="en-US" sz="2400" b="0" i="0" dirty="0">
                <a:effectLst/>
                <a:latin typeface="system-ui"/>
              </a:rPr>
              <a:t>Whatever you have learned or received or heard from me, or seen in me—put it into practice. And the God of peace will be with you.</a:t>
            </a:r>
          </a:p>
          <a:p>
            <a:endParaRPr lang="en-US" dirty="0"/>
          </a:p>
        </p:txBody>
      </p:sp>
    </p:spTree>
    <p:extLst>
      <p:ext uri="{BB962C8B-B14F-4D97-AF65-F5344CB8AC3E}">
        <p14:creationId xmlns:p14="http://schemas.microsoft.com/office/powerpoint/2010/main" val="12023337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C8C0F-0A0F-4AE7-9216-27F8DFEB00A1}"/>
              </a:ext>
            </a:extLst>
          </p:cNvPr>
          <p:cNvSpPr>
            <a:spLocks noGrp="1"/>
          </p:cNvSpPr>
          <p:nvPr>
            <p:ph type="title"/>
          </p:nvPr>
        </p:nvSpPr>
        <p:spPr/>
        <p:txBody>
          <a:bodyPr/>
          <a:lstStyle/>
          <a:p>
            <a:pPr algn="ctr"/>
            <a:r>
              <a:rPr lang="en-US" dirty="0"/>
              <a:t>Break</a:t>
            </a:r>
          </a:p>
        </p:txBody>
      </p:sp>
      <p:sp>
        <p:nvSpPr>
          <p:cNvPr id="3" name="Text Placeholder 2">
            <a:extLst>
              <a:ext uri="{FF2B5EF4-FFF2-40B4-BE49-F238E27FC236}">
                <a16:creationId xmlns:a16="http://schemas.microsoft.com/office/drawing/2014/main" id="{4776FCFB-5F50-40D7-AB58-2A22189BDF57}"/>
              </a:ext>
            </a:extLst>
          </p:cNvPr>
          <p:cNvSpPr>
            <a:spLocks noGrp="1"/>
          </p:cNvSpPr>
          <p:nvPr>
            <p:ph type="body" sz="half" idx="14"/>
          </p:nvPr>
        </p:nvSpPr>
        <p:spPr/>
        <p:txBody>
          <a:bodyPr/>
          <a:lstStyle/>
          <a:p>
            <a:endParaRPr lang="en-US"/>
          </a:p>
        </p:txBody>
      </p:sp>
      <p:sp>
        <p:nvSpPr>
          <p:cNvPr id="4" name="Text Placeholder 3">
            <a:extLst>
              <a:ext uri="{FF2B5EF4-FFF2-40B4-BE49-F238E27FC236}">
                <a16:creationId xmlns:a16="http://schemas.microsoft.com/office/drawing/2014/main" id="{44668393-7FCE-4801-BC76-BE79BEA1D5DE}"/>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7656678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CFD4B0-081A-479B-B48D-603CC7FAB484}"/>
              </a:ext>
            </a:extLst>
          </p:cNvPr>
          <p:cNvSpPr>
            <a:spLocks noGrp="1"/>
          </p:cNvSpPr>
          <p:nvPr>
            <p:ph type="title"/>
          </p:nvPr>
        </p:nvSpPr>
        <p:spPr>
          <a:xfrm>
            <a:off x="648930" y="629266"/>
            <a:ext cx="3322912" cy="1641987"/>
          </a:xfrm>
        </p:spPr>
        <p:txBody>
          <a:bodyPr>
            <a:normAutofit/>
          </a:bodyPr>
          <a:lstStyle/>
          <a:p>
            <a:r>
              <a:rPr lang="en-US" dirty="0"/>
              <a:t>Stations of Forgiveness</a:t>
            </a:r>
          </a:p>
        </p:txBody>
      </p:sp>
      <p:pic>
        <p:nvPicPr>
          <p:cNvPr id="8" name="Content Placeholder 7" descr="A picture containing person&#10;&#10;Description automatically generated">
            <a:extLst>
              <a:ext uri="{FF2B5EF4-FFF2-40B4-BE49-F238E27FC236}">
                <a16:creationId xmlns:a16="http://schemas.microsoft.com/office/drawing/2014/main" id="{6949F2EF-8955-40A0-8E16-5E65B7B33F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027"/>
          <a:stretch/>
        </p:blipFill>
        <p:spPr>
          <a:xfrm>
            <a:off x="5176910" y="609601"/>
            <a:ext cx="6367389" cy="5638797"/>
          </a:xfrm>
          <a:prstGeom prst="rect">
            <a:avLst/>
          </a:prstGeom>
          <a:effectLst>
            <a:outerShdw blurRad="50800" dist="38100" dir="5400000" algn="t" rotWithShape="0">
              <a:prstClr val="black">
                <a:alpha val="43000"/>
              </a:prstClr>
            </a:outerShdw>
          </a:effectLst>
        </p:spPr>
      </p:pic>
      <p:sp>
        <p:nvSpPr>
          <p:cNvPr id="15" name="Rectangle 14">
            <a:extLst>
              <a:ext uri="{FF2B5EF4-FFF2-40B4-BE49-F238E27FC236}">
                <a16:creationId xmlns:a16="http://schemas.microsoft.com/office/drawing/2014/main" id="{A93A089E-0A16-452C-B341-0F769780D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Content Placeholder 11">
            <a:extLst>
              <a:ext uri="{FF2B5EF4-FFF2-40B4-BE49-F238E27FC236}">
                <a16:creationId xmlns:a16="http://schemas.microsoft.com/office/drawing/2014/main" id="{2DE70888-78EA-4E46-96C3-D7EECC0C6D30}"/>
              </a:ext>
            </a:extLst>
          </p:cNvPr>
          <p:cNvSpPr>
            <a:spLocks noGrp="1"/>
          </p:cNvSpPr>
          <p:nvPr>
            <p:ph idx="1"/>
          </p:nvPr>
        </p:nvSpPr>
        <p:spPr>
          <a:xfrm>
            <a:off x="647701" y="2438401"/>
            <a:ext cx="4233788" cy="3809998"/>
          </a:xfrm>
        </p:spPr>
        <p:txBody>
          <a:bodyPr>
            <a:noAutofit/>
          </a:bodyPr>
          <a:lstStyle/>
          <a:p>
            <a:r>
              <a:rPr lang="en-US" sz="3600" dirty="0"/>
              <a:t>Insight</a:t>
            </a:r>
          </a:p>
          <a:p>
            <a:r>
              <a:rPr lang="en-US" sz="3600" dirty="0"/>
              <a:t>Understanding</a:t>
            </a:r>
          </a:p>
          <a:p>
            <a:r>
              <a:rPr lang="en-US" sz="3600" dirty="0"/>
              <a:t>Opportunities for Compensation</a:t>
            </a:r>
          </a:p>
          <a:p>
            <a:r>
              <a:rPr lang="en-US" sz="3600" dirty="0"/>
              <a:t>Overt Apology</a:t>
            </a:r>
          </a:p>
        </p:txBody>
      </p:sp>
    </p:spTree>
    <p:extLst>
      <p:ext uri="{BB962C8B-B14F-4D97-AF65-F5344CB8AC3E}">
        <p14:creationId xmlns:p14="http://schemas.microsoft.com/office/powerpoint/2010/main" val="420870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in)">
                                      <p:cBhvr>
                                        <p:cTn id="7" dur="2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ircle(in)">
                                      <p:cBhvr>
                                        <p:cTn id="12" dur="20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circle(in)">
                                      <p:cBhvr>
                                        <p:cTn id="17" dur="20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circle(in)">
                                      <p:cBhvr>
                                        <p:cTn id="22" dur="20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485" y="810215"/>
            <a:ext cx="4764066" cy="1143000"/>
          </a:xfrm>
        </p:spPr>
        <p:txBody>
          <a:bodyPr wrap="square" anchor="ctr">
            <a:normAutofit fontScale="90000"/>
          </a:bodyPr>
          <a:lstStyle/>
          <a:p>
            <a:r>
              <a:rPr lang="en-US" dirty="0"/>
              <a:t>Five Obstacles to Marriage Counseling</a:t>
            </a:r>
            <a:br>
              <a:rPr lang="en-US" dirty="0"/>
            </a:br>
            <a:endParaRPr lang="en-US" dirty="0"/>
          </a:p>
        </p:txBody>
      </p:sp>
      <p:sp>
        <p:nvSpPr>
          <p:cNvPr id="3" name="Content Placeholder 2"/>
          <p:cNvSpPr>
            <a:spLocks noGrp="1"/>
          </p:cNvSpPr>
          <p:nvPr>
            <p:ph sz="half" idx="1"/>
          </p:nvPr>
        </p:nvSpPr>
        <p:spPr>
          <a:xfrm>
            <a:off x="484340" y="2201450"/>
            <a:ext cx="5384800" cy="4525963"/>
          </a:xfrm>
        </p:spPr>
        <p:txBody>
          <a:bodyPr wrap="square" anchor="t">
            <a:normAutofit/>
          </a:bodyPr>
          <a:lstStyle/>
          <a:p>
            <a:r>
              <a:rPr lang="en-US" dirty="0"/>
              <a:t>Domestic violence</a:t>
            </a:r>
          </a:p>
          <a:p>
            <a:r>
              <a:rPr lang="en-US" dirty="0"/>
              <a:t>Active affair</a:t>
            </a:r>
          </a:p>
          <a:p>
            <a:r>
              <a:rPr lang="en-US" dirty="0"/>
              <a:t>Active addiction</a:t>
            </a:r>
          </a:p>
          <a:p>
            <a:r>
              <a:rPr lang="en-US" dirty="0"/>
              <a:t>Severe psychological disorder</a:t>
            </a:r>
          </a:p>
          <a:p>
            <a:r>
              <a:rPr lang="en-US" dirty="0"/>
              <a:t>“T” Trauma</a:t>
            </a:r>
          </a:p>
        </p:txBody>
      </p:sp>
      <p:pic>
        <p:nvPicPr>
          <p:cNvPr id="5" name="Content Placeholder 4" descr="Man holding ring">
            <a:extLst>
              <a:ext uri="{FF2B5EF4-FFF2-40B4-BE49-F238E27FC236}">
                <a16:creationId xmlns:a16="http://schemas.microsoft.com/office/drawing/2014/main" id="{1495A96D-F613-49F6-8146-7058E8E0F462}"/>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97600" y="2074946"/>
            <a:ext cx="5384800" cy="3576471"/>
          </a:xfrm>
        </p:spPr>
      </p:pic>
    </p:spTree>
    <p:extLst>
      <p:ext uri="{BB962C8B-B14F-4D97-AF65-F5344CB8AC3E}">
        <p14:creationId xmlns:p14="http://schemas.microsoft.com/office/powerpoint/2010/main" val="196752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1700463" y="320842"/>
            <a:ext cx="4177823" cy="1107996"/>
          </a:xfrm>
          <a:prstGeom prst="rect">
            <a:avLst/>
          </a:prstGeom>
          <a:noFill/>
        </p:spPr>
        <p:txBody>
          <a:bodyPr wrap="square" rtlCol="0">
            <a:spAutoFit/>
          </a:bodyPr>
          <a:lstStyle/>
          <a:p>
            <a:r>
              <a:rPr lang="en-US" sz="6600" dirty="0">
                <a:solidFill>
                  <a:prstClr val="black"/>
                </a:solidFill>
              </a:rPr>
              <a:t>Rebellion</a:t>
            </a:r>
          </a:p>
        </p:txBody>
      </p:sp>
    </p:spTree>
    <p:extLst>
      <p:ext uri="{BB962C8B-B14F-4D97-AF65-F5344CB8AC3E}">
        <p14:creationId xmlns:p14="http://schemas.microsoft.com/office/powerpoint/2010/main" val="14188139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 name="Picture 6" descr="Tea by the bed">
            <a:extLst>
              <a:ext uri="{FF2B5EF4-FFF2-40B4-BE49-F238E27FC236}">
                <a16:creationId xmlns:a16="http://schemas.microsoft.com/office/drawing/2014/main" id="{1CA36427-94E1-42A6-AD3F-0EE0E2584D06}"/>
              </a:ext>
            </a:extLst>
          </p:cNvPr>
          <p:cNvPicPr>
            <a:picLocks noChangeAspect="1"/>
          </p:cNvPicPr>
          <p:nvPr/>
        </p:nvPicPr>
        <p:blipFill rotWithShape="1">
          <a:blip r:embed="rId3" cstate="print">
            <a:duotone>
              <a:prstClr val="black"/>
              <a:schemeClr val="accent5">
                <a:tint val="45000"/>
                <a:satMod val="400000"/>
              </a:schemeClr>
            </a:duotone>
            <a:alphaModFix amt="25000"/>
            <a:extLst>
              <a:ext uri="{28A0092B-C50C-407E-A947-70E740481C1C}">
                <a14:useLocalDpi xmlns:a14="http://schemas.microsoft.com/office/drawing/2010/main" val="0"/>
              </a:ext>
            </a:extLst>
          </a:blip>
          <a:srcRect t="23391" r="9091"/>
          <a:stretch/>
        </p:blipFill>
        <p:spPr>
          <a:xfrm>
            <a:off x="20" y="10"/>
            <a:ext cx="12191980" cy="6857990"/>
          </a:xfrm>
          <a:prstGeom prst="rect">
            <a:avLst/>
          </a:prstGeom>
        </p:spPr>
      </p:pic>
      <p:sp>
        <p:nvSpPr>
          <p:cNvPr id="4" name="Title 3">
            <a:extLst>
              <a:ext uri="{FF2B5EF4-FFF2-40B4-BE49-F238E27FC236}">
                <a16:creationId xmlns:a16="http://schemas.microsoft.com/office/drawing/2014/main" id="{5064E352-DBD5-468C-A72A-DD179EB37141}"/>
              </a:ext>
            </a:extLst>
          </p:cNvPr>
          <p:cNvSpPr>
            <a:spLocks noGrp="1"/>
          </p:cNvSpPr>
          <p:nvPr>
            <p:ph type="ctrTitle"/>
          </p:nvPr>
        </p:nvSpPr>
        <p:spPr>
          <a:xfrm>
            <a:off x="1154955" y="1447800"/>
            <a:ext cx="8825658" cy="1517469"/>
          </a:xfrm>
        </p:spPr>
        <p:txBody>
          <a:bodyPr>
            <a:normAutofit/>
          </a:bodyPr>
          <a:lstStyle/>
          <a:p>
            <a:r>
              <a:rPr lang="en-US" dirty="0"/>
              <a:t>Thank You!</a:t>
            </a:r>
          </a:p>
        </p:txBody>
      </p:sp>
      <p:sp>
        <p:nvSpPr>
          <p:cNvPr id="5" name="Subtitle 4">
            <a:extLst>
              <a:ext uri="{FF2B5EF4-FFF2-40B4-BE49-F238E27FC236}">
                <a16:creationId xmlns:a16="http://schemas.microsoft.com/office/drawing/2014/main" id="{9577B0E9-8C27-4E85-A439-876240593770}"/>
              </a:ext>
            </a:extLst>
          </p:cNvPr>
          <p:cNvSpPr>
            <a:spLocks noGrp="1"/>
          </p:cNvSpPr>
          <p:nvPr>
            <p:ph type="subTitle" idx="1"/>
          </p:nvPr>
        </p:nvSpPr>
        <p:spPr>
          <a:xfrm>
            <a:off x="1154955" y="3892732"/>
            <a:ext cx="8825658" cy="1746068"/>
          </a:xfrm>
        </p:spPr>
        <p:txBody>
          <a:bodyPr>
            <a:noAutofit/>
          </a:bodyPr>
          <a:lstStyle/>
          <a:p>
            <a:pPr>
              <a:lnSpc>
                <a:spcPct val="90000"/>
              </a:lnSpc>
            </a:pPr>
            <a:r>
              <a:rPr lang="en-US" sz="4000" dirty="0"/>
              <a:t>Presented by: Wib Newton              </a:t>
            </a:r>
          </a:p>
          <a:p>
            <a:pPr>
              <a:lnSpc>
                <a:spcPct val="90000"/>
              </a:lnSpc>
            </a:pPr>
            <a:r>
              <a:rPr lang="en-US" sz="4000" dirty="0"/>
              <a:t> </a:t>
            </a:r>
            <a:r>
              <a:rPr lang="en-US" sz="4000" dirty="0">
                <a:hlinkClick r:id="rId4"/>
              </a:rPr>
              <a:t>wib@newhoperesources.com</a:t>
            </a:r>
            <a:r>
              <a:rPr lang="en-US" sz="4000" dirty="0"/>
              <a:t>  (806)350-5862  www.newhoperesources.com</a:t>
            </a:r>
          </a:p>
        </p:txBody>
      </p:sp>
      <p:sp>
        <p:nvSpPr>
          <p:cNvPr id="27" name="Rectangle 26">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2624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700"/>
                                        <p:tgtEl>
                                          <p:spTgt spid="5">
                                            <p:txEl>
                                              <p:pRg st="1" end="1"/>
                                            </p:txEl>
                                          </p:spTgt>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4"/>
                                        </p:tgtEl>
                                        <p:attrNameLst>
                                          <p:attrName>style.visibility</p:attrName>
                                        </p:attrNameLst>
                                      </p:cBhvr>
                                      <p:to>
                                        <p:strVal val="visible"/>
                                      </p:to>
                                    </p:set>
                                    <p:animEffect transition="in" filter="fade">
                                      <p:cBhvr>
                                        <p:cTn id="13"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3978442" y="5614737"/>
            <a:ext cx="4427621" cy="830997"/>
          </a:xfrm>
          <a:prstGeom prst="rect">
            <a:avLst/>
          </a:prstGeom>
          <a:noFill/>
        </p:spPr>
        <p:txBody>
          <a:bodyPr wrap="square" rtlCol="0">
            <a:spAutoFit/>
          </a:bodyPr>
          <a:lstStyle/>
          <a:p>
            <a:pPr algn="ctr"/>
            <a:r>
              <a:rPr lang="en-US" sz="4800" dirty="0">
                <a:solidFill>
                  <a:prstClr val="black"/>
                </a:solidFill>
              </a:rPr>
              <a:t>Cooperation</a:t>
            </a:r>
          </a:p>
        </p:txBody>
      </p:sp>
    </p:spTree>
    <p:extLst>
      <p:ext uri="{BB962C8B-B14F-4D97-AF65-F5344CB8AC3E}">
        <p14:creationId xmlns:p14="http://schemas.microsoft.com/office/powerpoint/2010/main" val="3503126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2566737" y="2919663"/>
            <a:ext cx="3240505" cy="1015663"/>
          </a:xfrm>
          <a:prstGeom prst="rect">
            <a:avLst/>
          </a:prstGeom>
          <a:noFill/>
        </p:spPr>
        <p:txBody>
          <a:bodyPr wrap="square" rtlCol="0">
            <a:spAutoFit/>
          </a:bodyPr>
          <a:lstStyle/>
          <a:p>
            <a:r>
              <a:rPr lang="en-US" sz="6000" dirty="0">
                <a:solidFill>
                  <a:prstClr val="black"/>
                </a:solidFill>
              </a:rPr>
              <a:t>Reunion</a:t>
            </a:r>
          </a:p>
        </p:txBody>
      </p:sp>
    </p:spTree>
    <p:extLst>
      <p:ext uri="{BB962C8B-B14F-4D97-AF65-F5344CB8AC3E}">
        <p14:creationId xmlns:p14="http://schemas.microsoft.com/office/powerpoint/2010/main" val="10081089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3949</TotalTime>
  <Words>2185</Words>
  <Application>Microsoft Office PowerPoint</Application>
  <PresentationFormat>Widescreen</PresentationFormat>
  <Paragraphs>250</Paragraphs>
  <Slides>70</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70</vt:i4>
      </vt:variant>
    </vt:vector>
  </HeadingPairs>
  <TitlesOfParts>
    <vt:vector size="79" baseType="lpstr">
      <vt:lpstr>Arial</vt:lpstr>
      <vt:lpstr>Calibri</vt:lpstr>
      <vt:lpstr>Century Gothic</vt:lpstr>
      <vt:lpstr>Symbol</vt:lpstr>
      <vt:lpstr>system-ui</vt:lpstr>
      <vt:lpstr>Times New Roman</vt:lpstr>
      <vt:lpstr>Wingdings 3</vt:lpstr>
      <vt:lpstr>Ion</vt:lpstr>
      <vt:lpstr>5_Office Theme</vt:lpstr>
      <vt:lpstr>Welcome</vt:lpstr>
      <vt:lpstr>Outside Stressors on Marriage</vt:lpstr>
      <vt:lpstr>Benefits of Marriage</vt:lpstr>
      <vt:lpstr>Divorce Rate</vt:lpstr>
      <vt:lpstr>PowerPoint Presentation</vt:lpstr>
      <vt:lpstr>PowerPoint Presentation</vt:lpstr>
      <vt:lpstr>PowerPoint Presentation</vt:lpstr>
      <vt:lpstr>PowerPoint Presentation</vt:lpstr>
      <vt:lpstr>PowerPoint Presentation</vt:lpstr>
      <vt:lpstr>PowerPoint Presentation</vt:lpstr>
      <vt:lpstr>Love Stages</vt:lpstr>
      <vt:lpstr>The Anatomy of Love</vt:lpstr>
      <vt:lpstr>Passion:  “Motivational” Side</vt:lpstr>
      <vt:lpstr>PowerPoint Presentation</vt:lpstr>
      <vt:lpstr>Commitment: “Cognitive” Side</vt:lpstr>
      <vt:lpstr>Romantic Love</vt:lpstr>
      <vt:lpstr>Foolish Love</vt:lpstr>
      <vt:lpstr>Companionate Love</vt:lpstr>
      <vt:lpstr>Consummate Love</vt:lpstr>
      <vt:lpstr>How do couples make this journey successfully ?</vt:lpstr>
      <vt:lpstr>PowerPoint Presentation</vt:lpstr>
      <vt:lpstr>PowerPoint Presentation</vt:lpstr>
      <vt:lpstr>PowerPoint Presentation</vt:lpstr>
      <vt:lpstr>Friends First</vt:lpstr>
      <vt:lpstr>Strengths of Happy Couples verses Unhappy Couples Regarding Couple Closeness</vt:lpstr>
      <vt:lpstr>PowerPoint Presentation</vt:lpstr>
      <vt:lpstr>PowerPoint Presentation</vt:lpstr>
      <vt:lpstr>PowerPoint Presentation</vt:lpstr>
      <vt:lpstr>Tips for Marital Success</vt:lpstr>
      <vt:lpstr>When You Say “I</vt:lpstr>
      <vt:lpstr>PowerPoint Presentation</vt:lpstr>
      <vt:lpstr>PowerPoint Presentation</vt:lpstr>
      <vt:lpstr>PowerPoint Presentation</vt:lpstr>
      <vt:lpstr>What keeps these wonderful, life-giving behaviors from taking place on regular basis?</vt:lpstr>
      <vt:lpstr>Break</vt:lpstr>
      <vt:lpstr>4 Basic Ways of Behaving Badly</vt:lpstr>
      <vt:lpstr>  What is the #1 Skill Needed for Successful Marriage?</vt:lpstr>
      <vt:lpstr>Tips for Marital Success</vt:lpstr>
      <vt:lpstr>Galatians 5:22 But the Spirit produces the fruit of love, joy, peace, patience, kindness, goodness, faithfulness, 23 gentleness, self-control. There is no law that says these things are wrong. 24 Those who belong to Christ Jesus have crucified their own sinful selves. They have given up their old selfish feelings and the evil things they wanted to do. 25 We get our new life from the Spirit, so we should follow the Spirit. 26 We must not be proud or make trouble with each other or be jealous of each other.</vt:lpstr>
      <vt:lpstr>PowerPoint Presentation</vt:lpstr>
      <vt:lpstr>The Importance of Self-Control</vt:lpstr>
      <vt:lpstr>Importance of Self-Control</vt:lpstr>
      <vt:lpstr>PowerPoint Presentation</vt:lpstr>
      <vt:lpstr>Why is self-control so difficult?  </vt:lpstr>
      <vt:lpstr>What is the secret to Self-Control</vt:lpstr>
      <vt:lpstr>Or is there something deeper?</vt:lpstr>
      <vt:lpstr>What gets in the way of doing what you know you should?</vt:lpstr>
      <vt:lpstr>What keeps these wonderful, life-giving behaviors from taking place on regular basis?</vt:lpstr>
      <vt:lpstr>Does it help to know where these come from?</vt:lpstr>
      <vt:lpstr>What messages of love and trust (safety) have you received growing up?</vt:lpstr>
      <vt:lpstr>The Pain Cycle</vt:lpstr>
      <vt:lpstr>How do you think they influence your behavior now?</vt:lpstr>
      <vt:lpstr>Break</vt:lpstr>
      <vt:lpstr>PowerPoint Presentation</vt:lpstr>
      <vt:lpstr>PowerPoint Presentation</vt:lpstr>
      <vt:lpstr>Proverbs 4:23 Above all else, guard your heart,     for everything you do flows from it.</vt:lpstr>
      <vt:lpstr>PowerPoint Presentation</vt:lpstr>
      <vt:lpstr>Taking Off the Old &amp; Putting on the New</vt:lpstr>
      <vt:lpstr>PowerPoint Presentation</vt:lpstr>
      <vt:lpstr>Identifying Truth</vt:lpstr>
      <vt:lpstr>PowerPoint Presentation</vt:lpstr>
      <vt:lpstr>The Pain Cycle</vt:lpstr>
      <vt:lpstr>The Peace Cycle</vt:lpstr>
      <vt:lpstr>Romans 12:1-2</vt:lpstr>
      <vt:lpstr>II Corinthians 10:5</vt:lpstr>
      <vt:lpstr>Philippians 4</vt:lpstr>
      <vt:lpstr>Break</vt:lpstr>
      <vt:lpstr>Stations of Forgiveness</vt:lpstr>
      <vt:lpstr>Five Obstacles to Marriage Counseling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Wilbert Newton</dc:creator>
  <cp:lastModifiedBy>Wilbert Newton</cp:lastModifiedBy>
  <cp:revision>25</cp:revision>
  <cp:lastPrinted>2019-02-05T19:55:16Z</cp:lastPrinted>
  <dcterms:created xsi:type="dcterms:W3CDTF">2019-02-04T15:00:40Z</dcterms:created>
  <dcterms:modified xsi:type="dcterms:W3CDTF">2021-11-17T17:48:03Z</dcterms:modified>
</cp:coreProperties>
</file>